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59" r:id="rId4"/>
    <p:sldId id="257" r:id="rId5"/>
    <p:sldId id="261" r:id="rId6"/>
    <p:sldId id="278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B08CC-CE79-42AC-A9E6-7DF0EFCBCD9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FD8AA-C951-4346-B37F-11021D92C29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7CF7B-FF8E-4405-974C-07DBD76F2DA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A94AA-D26B-43BA-BCDD-375FC86D0E4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59BA9-3F54-4243-849E-9B9D2F5EC08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C5769-6F0B-4B55-A5B6-26B7331CA7F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068B4-E31D-4F6E-A519-EF2CED83D1A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090B6-4ABA-4C21-B7B5-5DB0291E2CA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3F47E-4BD9-4949-8550-61B9AEE06C8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485C2-12DB-433D-941F-959C793DE26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68C6C-4E0D-4E11-BC5B-34D4D931355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D06A86-6F75-435A-AECD-837BD9F5818B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projekt_do_power_point_SK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557338"/>
            <a:ext cx="7773987" cy="2808287"/>
          </a:xfrm>
        </p:spPr>
        <p:txBody>
          <a:bodyPr/>
          <a:lstStyle/>
          <a:p>
            <a:r>
              <a:rPr lang="sk-SK" sz="4000" dirty="0" smtClean="0"/>
              <a:t>Spolupráca STS s Prijímateľmi</a:t>
            </a:r>
            <a:r>
              <a:rPr lang="pl-PL" sz="4000" dirty="0" smtClean="0"/>
              <a:t>,</a:t>
            </a:r>
            <a:r>
              <a:rPr lang="sk-SK" sz="4000" dirty="0" smtClean="0">
                <a:latin typeface="Arial" pitchFamily="34" charset="0"/>
                <a:cs typeface="Arial" pitchFamily="34" charset="0"/>
              </a:rPr>
              <a:t> tok informácií v r</a:t>
            </a:r>
            <a:r>
              <a:rPr lang="sk-SK" sz="4000" dirty="0" smtClean="0">
                <a:latin typeface="Arial"/>
                <a:cs typeface="Arial"/>
              </a:rPr>
              <a:t>á</a:t>
            </a:r>
            <a:r>
              <a:rPr lang="sk-SK" sz="4000" dirty="0" smtClean="0">
                <a:latin typeface="Arial" pitchFamily="34" charset="0"/>
                <a:cs typeface="Arial" pitchFamily="34" charset="0"/>
              </a:rPr>
              <a:t>mci </a:t>
            </a:r>
            <a:r>
              <a:rPr lang="pl-PL" sz="4000" dirty="0" smtClean="0"/>
              <a:t>projektu</a:t>
            </a:r>
            <a:endParaRPr lang="pl-PL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80063" y="5300663"/>
            <a:ext cx="3200400" cy="841375"/>
          </a:xfrm>
        </p:spPr>
        <p:txBody>
          <a:bodyPr/>
          <a:lstStyle/>
          <a:p>
            <a:pPr algn="r"/>
            <a:r>
              <a:rPr lang="pl-PL" sz="2000" i="1" dirty="0"/>
              <a:t>Grzegorz Gołda</a:t>
            </a:r>
          </a:p>
          <a:p>
            <a:pPr algn="r"/>
            <a:r>
              <a:rPr lang="pl-PL" sz="2000" i="1" dirty="0" smtClean="0"/>
              <a:t>STS PSC </a:t>
            </a:r>
            <a:r>
              <a:rPr lang="pl-PL" sz="2000" i="1" dirty="0" err="1" smtClean="0"/>
              <a:t>PL-SK</a:t>
            </a:r>
            <a:r>
              <a:rPr lang="pl-PL" sz="2000" i="1" dirty="0" smtClean="0"/>
              <a:t> </a:t>
            </a:r>
            <a:endParaRPr lang="pl-PL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8136135" cy="1143000"/>
          </a:xfrm>
        </p:spPr>
        <p:txBody>
          <a:bodyPr/>
          <a:lstStyle/>
          <a:p>
            <a:r>
              <a:rPr lang="pl-PL" sz="3200" dirty="0" err="1" smtClean="0"/>
              <a:t>Realizácia</a:t>
            </a:r>
            <a:r>
              <a:rPr lang="pl-PL" sz="3200" dirty="0" smtClean="0"/>
              <a:t> </a:t>
            </a:r>
            <a:r>
              <a:rPr lang="pl-PL" sz="3200" dirty="0" err="1" smtClean="0"/>
              <a:t>projektov</a:t>
            </a:r>
            <a:r>
              <a:rPr lang="pl-PL" sz="3200" dirty="0" smtClean="0"/>
              <a:t> – </a:t>
            </a:r>
            <a:r>
              <a:rPr lang="sk-SK" sz="3200" dirty="0" smtClean="0"/>
              <a:t>zapojené inštitúcie</a:t>
            </a:r>
            <a:endParaRPr lang="pl-PL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sk-SK" sz="2800" dirty="0" smtClean="0"/>
              <a:t>kontrolóri prvého stupňa</a:t>
            </a:r>
            <a:r>
              <a:rPr lang="pl-PL" sz="2800" dirty="0" smtClean="0"/>
              <a:t>;</a:t>
            </a:r>
          </a:p>
          <a:p>
            <a:pPr algn="just">
              <a:lnSpc>
                <a:spcPct val="90000"/>
              </a:lnSpc>
            </a:pPr>
            <a:r>
              <a:rPr lang="sk-SK" sz="2800" dirty="0" smtClean="0"/>
              <a:t>Spoločný technický sekretariát</a:t>
            </a:r>
            <a:r>
              <a:rPr lang="pl-PL" sz="2800" dirty="0" smtClean="0"/>
              <a:t>;</a:t>
            </a:r>
          </a:p>
          <a:p>
            <a:pPr algn="just">
              <a:lnSpc>
                <a:spcPct val="90000"/>
              </a:lnSpc>
            </a:pPr>
            <a:r>
              <a:rPr lang="sk-SK" sz="2800" dirty="0" smtClean="0"/>
              <a:t>Riadiaci orgán</a:t>
            </a:r>
            <a:r>
              <a:rPr lang="pl-PL" sz="2800" dirty="0" smtClean="0"/>
              <a:t>;</a:t>
            </a:r>
          </a:p>
          <a:p>
            <a:pPr algn="just">
              <a:lnSpc>
                <a:spcPct val="90000"/>
              </a:lnSpc>
            </a:pPr>
            <a:r>
              <a:rPr lang="sk-SK" sz="2800" dirty="0" smtClean="0"/>
              <a:t>Národný koordinátor</a:t>
            </a:r>
            <a:r>
              <a:rPr lang="pl-PL" sz="2800" dirty="0" smtClean="0"/>
              <a:t>;</a:t>
            </a:r>
          </a:p>
          <a:p>
            <a:pPr algn="just">
              <a:lnSpc>
                <a:spcPct val="90000"/>
              </a:lnSpc>
            </a:pPr>
            <a:r>
              <a:rPr lang="sk-SK" sz="2800" dirty="0" smtClean="0"/>
              <a:t>Regionálne kontaktné body/ Infobody</a:t>
            </a:r>
            <a:r>
              <a:rPr lang="pl-PL" sz="2800" dirty="0" smtClean="0"/>
              <a:t>;</a:t>
            </a:r>
          </a:p>
          <a:p>
            <a:pPr algn="just">
              <a:lnSpc>
                <a:spcPct val="90000"/>
              </a:lnSpc>
            </a:pPr>
            <a:r>
              <a:rPr lang="pl-PL" sz="2800" dirty="0" smtClean="0"/>
              <a:t>Iné (štátne orgány auditu,Najvyšší kontrolný úrad, </a:t>
            </a:r>
            <a:r>
              <a:rPr lang="sk-SK" sz="2800" dirty="0" smtClean="0"/>
              <a:t>inštitúcie </a:t>
            </a:r>
            <a:r>
              <a:rPr lang="pl-PL" sz="2800" dirty="0" err="1" smtClean="0"/>
              <a:t>E</a:t>
            </a:r>
            <a:r>
              <a:rPr lang="pl-PL" sz="2800" dirty="0" err="1" smtClean="0">
                <a:latin typeface="Arial"/>
                <a:cs typeface="Arial"/>
              </a:rPr>
              <a:t>Ú</a:t>
            </a:r>
            <a:r>
              <a:rPr lang="pl-PL" sz="2800" dirty="0" smtClean="0"/>
              <a:t> …..);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052736"/>
            <a:ext cx="8229600" cy="936104"/>
          </a:xfrm>
        </p:spPr>
        <p:txBody>
          <a:bodyPr/>
          <a:lstStyle/>
          <a:p>
            <a:r>
              <a:rPr lang="pl-PL" sz="3200" dirty="0" err="1" smtClean="0">
                <a:latin typeface="Arial"/>
                <a:cs typeface="Arial"/>
              </a:rPr>
              <a:t>Ú</a:t>
            </a:r>
            <a:r>
              <a:rPr lang="pl-PL" sz="3200" dirty="0" err="1" smtClean="0"/>
              <a:t>loha</a:t>
            </a:r>
            <a:r>
              <a:rPr lang="pl-PL" sz="3200" dirty="0" smtClean="0"/>
              <a:t> STS v </a:t>
            </a:r>
            <a:r>
              <a:rPr lang="pl-PL" sz="3200" dirty="0" err="1" smtClean="0"/>
              <a:t>procese</a:t>
            </a:r>
            <a:r>
              <a:rPr lang="pl-PL" sz="3200" dirty="0" smtClean="0"/>
              <a:t> </a:t>
            </a:r>
            <a:r>
              <a:rPr lang="pl-PL" sz="3200" dirty="0" err="1" smtClean="0"/>
              <a:t>implementácie</a:t>
            </a:r>
            <a:r>
              <a:rPr lang="pl-PL" sz="3200" dirty="0" smtClean="0"/>
              <a:t> </a:t>
            </a:r>
            <a:r>
              <a:rPr lang="pl-PL" sz="3200" dirty="0" err="1" smtClean="0"/>
              <a:t>projektov</a:t>
            </a:r>
            <a:endParaRPr lang="pl-PL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132856"/>
            <a:ext cx="8229600" cy="4392488"/>
          </a:xfrm>
        </p:spPr>
        <p:txBody>
          <a:bodyPr/>
          <a:lstStyle/>
          <a:p>
            <a:r>
              <a:rPr lang="sk-SK" sz="2000" dirty="0" smtClean="0"/>
              <a:t>Realizácia školení </a:t>
            </a:r>
            <a:r>
              <a:rPr lang="pl-PL" sz="2000" dirty="0" smtClean="0"/>
              <a:t>/ </a:t>
            </a:r>
            <a:r>
              <a:rPr lang="sk-SK" sz="2000" dirty="0" smtClean="0"/>
              <a:t>Poskytovanie</a:t>
            </a:r>
            <a:r>
              <a:rPr lang="pl-PL" sz="2000" dirty="0" smtClean="0"/>
              <a:t> </a:t>
            </a:r>
            <a:r>
              <a:rPr lang="sk-SK" sz="2000" dirty="0" smtClean="0"/>
              <a:t>informácií o procesoch spojených s implementáciou projektov</a:t>
            </a:r>
            <a:r>
              <a:rPr lang="pl-PL" sz="2000" dirty="0" smtClean="0"/>
              <a:t>;</a:t>
            </a:r>
          </a:p>
          <a:p>
            <a:r>
              <a:rPr lang="sk-SK" sz="2000" dirty="0" smtClean="0"/>
              <a:t>Vypracovanie n</a:t>
            </a:r>
            <a:r>
              <a:rPr lang="sk-SK" sz="2000" dirty="0" smtClean="0">
                <a:latin typeface="Arial"/>
                <a:cs typeface="Arial"/>
              </a:rPr>
              <a:t>á</a:t>
            </a:r>
            <a:r>
              <a:rPr lang="sk-SK" sz="2000" dirty="0" smtClean="0"/>
              <a:t>vrhov zmlúv o finančný príspevok</a:t>
            </a:r>
            <a:r>
              <a:rPr lang="pl-PL" sz="2000" dirty="0" smtClean="0"/>
              <a:t>;</a:t>
            </a:r>
          </a:p>
          <a:p>
            <a:r>
              <a:rPr lang="sk-SK" sz="2000" dirty="0" smtClean="0"/>
              <a:t>Koordinácia procesu podpisovania zmlúv o finančný príspevok</a:t>
            </a:r>
            <a:r>
              <a:rPr lang="pl-PL" sz="2000" dirty="0" smtClean="0"/>
              <a:t>;</a:t>
            </a:r>
          </a:p>
          <a:p>
            <a:r>
              <a:rPr lang="sk-SK" sz="2000" dirty="0" smtClean="0"/>
              <a:t>Monitorovanie priebehu implementácie projektov a zhromažďovanie a aktualizácia monitorovaných údajov</a:t>
            </a:r>
            <a:r>
              <a:rPr lang="pl-PL" sz="2000" dirty="0" smtClean="0"/>
              <a:t>;</a:t>
            </a:r>
          </a:p>
          <a:p>
            <a:r>
              <a:rPr lang="sk-SK" sz="2000" dirty="0" smtClean="0"/>
              <a:t>Overovanie správ z postupu realizácie projektu</a:t>
            </a:r>
            <a:r>
              <a:rPr lang="pl-PL" sz="2000" dirty="0" smtClean="0"/>
              <a:t>;</a:t>
            </a:r>
          </a:p>
          <a:p>
            <a:r>
              <a:rPr lang="sk-SK" sz="2000" dirty="0" smtClean="0"/>
              <a:t>Analýza a prijatie zmien v projektoch, príprava informácií a posudkov pre MV;</a:t>
            </a:r>
            <a:endParaRPr lang="pl-PL" sz="2000" dirty="0" smtClean="0"/>
          </a:p>
          <a:p>
            <a:r>
              <a:rPr lang="sk-SK" sz="2000" dirty="0" smtClean="0"/>
              <a:t>Monitorovacie návštevy na mieste realizácie projektov</a:t>
            </a:r>
            <a:r>
              <a:rPr lang="pl-PL" sz="2000" dirty="0" smtClean="0"/>
              <a:t>; </a:t>
            </a:r>
          </a:p>
          <a:p>
            <a:r>
              <a:rPr lang="sk-SK" sz="2000" dirty="0" smtClean="0"/>
              <a:t>Propagácia Programu a overovanie propagácie projektov.</a:t>
            </a:r>
            <a:endParaRPr lang="pl-PL" sz="2000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/>
          <a:lstStyle/>
          <a:p>
            <a:r>
              <a:rPr lang="pl-PL" dirty="0" err="1" smtClean="0">
                <a:latin typeface="Arial"/>
                <a:cs typeface="Arial"/>
              </a:rPr>
              <a:t>Ú</a:t>
            </a:r>
            <a:r>
              <a:rPr lang="pl-PL" dirty="0" err="1" smtClean="0"/>
              <a:t>loha</a:t>
            </a:r>
            <a:r>
              <a:rPr lang="pl-PL" dirty="0" smtClean="0"/>
              <a:t> </a:t>
            </a:r>
            <a:r>
              <a:rPr lang="pl-PL" dirty="0" err="1" smtClean="0"/>
              <a:t>Ved</a:t>
            </a:r>
            <a:r>
              <a:rPr lang="pl-PL" dirty="0" err="1" smtClean="0">
                <a:latin typeface="Arial"/>
                <a:cs typeface="Arial"/>
              </a:rPr>
              <a:t>ú</a:t>
            </a:r>
            <a:r>
              <a:rPr lang="pl-PL" dirty="0" err="1" smtClean="0"/>
              <a:t>ceho</a:t>
            </a:r>
            <a:r>
              <a:rPr lang="pl-PL" dirty="0" smtClean="0"/>
              <a:t> partnera</a:t>
            </a:r>
            <a:endParaRPr lang="pl-PL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52596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pl-PL" sz="2000" dirty="0" smtClean="0"/>
              <a:t>Riadenie projektu (neustal</a:t>
            </a:r>
            <a:r>
              <a:rPr lang="pl-PL" sz="2000" dirty="0" smtClean="0">
                <a:cs typeface="Arial"/>
              </a:rPr>
              <a:t>ý </a:t>
            </a:r>
            <a:r>
              <a:rPr lang="pl-PL" sz="2000" dirty="0" smtClean="0"/>
              <a:t>proces!!!!!!!);</a:t>
            </a:r>
          </a:p>
          <a:p>
            <a:pPr lvl="1" algn="just">
              <a:lnSpc>
                <a:spcPct val="80000"/>
              </a:lnSpc>
            </a:pPr>
            <a:r>
              <a:rPr lang="pl-PL" sz="2000" dirty="0" smtClean="0"/>
              <a:t>Zabezpečenie implement</a:t>
            </a:r>
            <a:r>
              <a:rPr lang="pl-PL" sz="2000" dirty="0" smtClean="0">
                <a:latin typeface="Arial"/>
                <a:cs typeface="Arial"/>
              </a:rPr>
              <a:t>á</a:t>
            </a:r>
            <a:r>
              <a:rPr lang="pl-PL" sz="2000" dirty="0" smtClean="0"/>
              <a:t>cie projektu v s</a:t>
            </a:r>
            <a:r>
              <a:rPr lang="pl-PL" sz="2000" dirty="0" smtClean="0">
                <a:latin typeface="Arial"/>
                <a:cs typeface="Arial"/>
              </a:rPr>
              <a:t>úlade</a:t>
            </a:r>
            <a:r>
              <a:rPr lang="pl-PL" sz="2000" dirty="0" smtClean="0"/>
              <a:t> s plánovan</a:t>
            </a:r>
            <a:r>
              <a:rPr lang="pl-PL" sz="2000" dirty="0" smtClean="0">
                <a:latin typeface="Arial"/>
                <a:cs typeface="Arial"/>
              </a:rPr>
              <a:t>ý</a:t>
            </a:r>
            <a:r>
              <a:rPr lang="pl-PL" sz="2000" dirty="0" smtClean="0"/>
              <a:t>mi aktivitami, rozpočtom a </a:t>
            </a:r>
            <a:r>
              <a:rPr lang="pl-PL" sz="2000" dirty="0" err="1" smtClean="0"/>
              <a:t>dobou</a:t>
            </a:r>
            <a:r>
              <a:rPr lang="pl-PL" sz="2000" dirty="0" smtClean="0"/>
              <a:t> </a:t>
            </a:r>
            <a:r>
              <a:rPr lang="pl-PL" sz="2000" dirty="0" err="1" smtClean="0"/>
              <a:t>realizácie</a:t>
            </a:r>
            <a:r>
              <a:rPr lang="pl-PL" sz="2000" dirty="0" smtClean="0"/>
              <a:t> (</a:t>
            </a:r>
            <a:r>
              <a:rPr lang="pl-PL" sz="2000" dirty="0" err="1" smtClean="0"/>
              <a:t>veľmi</a:t>
            </a:r>
            <a:r>
              <a:rPr lang="pl-PL" sz="2000" dirty="0" smtClean="0"/>
              <a:t> </a:t>
            </a:r>
            <a:r>
              <a:rPr lang="pl-PL" sz="2000" dirty="0" err="1" smtClean="0"/>
              <a:t>dôležité</a:t>
            </a:r>
            <a:r>
              <a:rPr lang="pl-PL" sz="2000" dirty="0" smtClean="0"/>
              <a:t> </a:t>
            </a:r>
            <a:r>
              <a:rPr lang="pl-PL" sz="2000" dirty="0" err="1" smtClean="0"/>
              <a:t>pri</a:t>
            </a:r>
            <a:r>
              <a:rPr lang="pl-PL" sz="2000" dirty="0" smtClean="0"/>
              <a:t> </a:t>
            </a:r>
            <a:r>
              <a:rPr lang="pl-PL" sz="2000" dirty="0" err="1" smtClean="0"/>
              <a:t>skrátených</a:t>
            </a:r>
            <a:r>
              <a:rPr lang="pl-PL" sz="2000" dirty="0" smtClean="0"/>
              <a:t> </a:t>
            </a:r>
            <a:r>
              <a:rPr lang="pl-PL" sz="2000" dirty="0" err="1" smtClean="0"/>
              <a:t>obdobiach</a:t>
            </a:r>
            <a:r>
              <a:rPr lang="pl-PL" sz="2000" dirty="0" smtClean="0"/>
              <a:t> </a:t>
            </a:r>
            <a:r>
              <a:rPr lang="pl-PL" sz="2000" dirty="0" err="1" smtClean="0"/>
              <a:t>implementácie</a:t>
            </a:r>
            <a:r>
              <a:rPr lang="pl-PL" sz="2000" dirty="0" smtClean="0"/>
              <a:t> </a:t>
            </a:r>
            <a:r>
              <a:rPr lang="pl-PL" sz="2000" dirty="0" err="1" smtClean="0"/>
              <a:t>projektov</a:t>
            </a:r>
            <a:r>
              <a:rPr lang="pl-PL" sz="2000" dirty="0" smtClean="0"/>
              <a:t>);</a:t>
            </a:r>
          </a:p>
          <a:p>
            <a:pPr lvl="1" algn="just">
              <a:lnSpc>
                <a:spcPct val="80000"/>
              </a:lnSpc>
            </a:pPr>
            <a:r>
              <a:rPr lang="pl-PL" sz="2000" dirty="0" err="1" smtClean="0"/>
              <a:t>Zabezpečenie</a:t>
            </a:r>
            <a:r>
              <a:rPr lang="pl-PL" sz="2000" dirty="0" smtClean="0"/>
              <a:t> </a:t>
            </a:r>
            <a:r>
              <a:rPr lang="pl-PL" sz="2000" dirty="0" err="1" smtClean="0"/>
              <a:t>implement</a:t>
            </a:r>
            <a:r>
              <a:rPr lang="pl-PL" sz="2000" dirty="0" err="1" smtClean="0">
                <a:cs typeface="Arial"/>
              </a:rPr>
              <a:t>á</a:t>
            </a:r>
            <a:r>
              <a:rPr lang="pl-PL" sz="2000" dirty="0" err="1" smtClean="0"/>
              <a:t>cie</a:t>
            </a:r>
            <a:r>
              <a:rPr lang="pl-PL" sz="2000" dirty="0" smtClean="0"/>
              <a:t> projektu v </a:t>
            </a:r>
            <a:r>
              <a:rPr lang="pl-PL" sz="2000" dirty="0" err="1" smtClean="0"/>
              <a:t>s</a:t>
            </a:r>
            <a:r>
              <a:rPr lang="pl-PL" sz="2000" dirty="0" err="1" smtClean="0">
                <a:cs typeface="Arial"/>
              </a:rPr>
              <a:t>úlade</a:t>
            </a:r>
            <a:r>
              <a:rPr lang="pl-PL" sz="2000" dirty="0" smtClean="0"/>
              <a:t> s </a:t>
            </a:r>
            <a:r>
              <a:rPr lang="pl-PL" sz="2000" dirty="0" err="1" smtClean="0"/>
              <a:t>postupmi</a:t>
            </a:r>
            <a:r>
              <a:rPr lang="pl-PL" sz="2000" dirty="0" smtClean="0"/>
              <a:t> </a:t>
            </a:r>
            <a:r>
              <a:rPr lang="pl-PL" sz="2000" dirty="0" err="1" smtClean="0"/>
              <a:t>záväzn</a:t>
            </a:r>
            <a:r>
              <a:rPr lang="pl-PL" sz="2000" dirty="0" err="1" smtClean="0">
                <a:latin typeface="Arial"/>
                <a:cs typeface="Arial"/>
              </a:rPr>
              <a:t>ými</a:t>
            </a:r>
            <a:r>
              <a:rPr lang="pl-PL" sz="2000" dirty="0" smtClean="0"/>
              <a:t> v </a:t>
            </a:r>
            <a:r>
              <a:rPr lang="pl-PL" sz="2000" dirty="0" err="1" smtClean="0"/>
              <a:t>programe</a:t>
            </a:r>
            <a:r>
              <a:rPr lang="pl-PL" sz="2000" dirty="0" smtClean="0"/>
              <a:t>;</a:t>
            </a:r>
          </a:p>
          <a:p>
            <a:pPr lvl="1" algn="just">
              <a:lnSpc>
                <a:spcPct val="80000"/>
              </a:lnSpc>
            </a:pPr>
            <a:r>
              <a:rPr lang="pl-PL" sz="2000" dirty="0" err="1" smtClean="0"/>
              <a:t>Zabezpečenie</a:t>
            </a:r>
            <a:r>
              <a:rPr lang="pl-PL" sz="2000" dirty="0" smtClean="0"/>
              <a:t> </a:t>
            </a:r>
            <a:r>
              <a:rPr lang="pl-PL" sz="2000" dirty="0" err="1" smtClean="0"/>
              <a:t>vysokej</a:t>
            </a:r>
            <a:r>
              <a:rPr lang="pl-PL" sz="2000" dirty="0" smtClean="0"/>
              <a:t> </a:t>
            </a:r>
            <a:r>
              <a:rPr lang="pl-PL" sz="2000" dirty="0" err="1" smtClean="0"/>
              <a:t>kvality</a:t>
            </a:r>
            <a:r>
              <a:rPr lang="pl-PL" sz="2000" dirty="0" smtClean="0"/>
              <a:t> </a:t>
            </a:r>
            <a:r>
              <a:rPr lang="pl-PL" sz="2000" dirty="0" err="1" smtClean="0"/>
              <a:t>spolupráce</a:t>
            </a:r>
            <a:r>
              <a:rPr lang="pl-PL" sz="2000" dirty="0" smtClean="0"/>
              <a:t> </a:t>
            </a:r>
            <a:r>
              <a:rPr lang="pl-PL" sz="2000" dirty="0" err="1" smtClean="0"/>
              <a:t>medzi</a:t>
            </a:r>
            <a:r>
              <a:rPr lang="pl-PL" sz="2000" dirty="0" smtClean="0"/>
              <a:t> </a:t>
            </a:r>
            <a:r>
              <a:rPr lang="pl-PL" sz="2000" dirty="0" err="1" smtClean="0"/>
              <a:t>partnermi</a:t>
            </a:r>
            <a:r>
              <a:rPr lang="pl-PL" sz="2000" dirty="0" smtClean="0"/>
              <a:t> projektu;</a:t>
            </a:r>
          </a:p>
          <a:p>
            <a:pPr lvl="1" algn="just">
              <a:lnSpc>
                <a:spcPct val="80000"/>
              </a:lnSpc>
            </a:pPr>
            <a:r>
              <a:rPr lang="pl-PL" sz="2000" dirty="0" err="1" smtClean="0"/>
              <a:t>Bežný</a:t>
            </a:r>
            <a:r>
              <a:rPr lang="pl-PL" sz="2000" dirty="0" smtClean="0"/>
              <a:t> kontakt s </a:t>
            </a:r>
            <a:r>
              <a:rPr lang="pl-PL" sz="2000" dirty="0" err="1" smtClean="0"/>
              <a:t>inštitúciami</a:t>
            </a:r>
            <a:r>
              <a:rPr lang="pl-PL" sz="2000" dirty="0" smtClean="0"/>
              <a:t> </a:t>
            </a:r>
            <a:r>
              <a:rPr lang="pl-PL" sz="2000" dirty="0" err="1" smtClean="0"/>
              <a:t>zodpovednými</a:t>
            </a:r>
            <a:r>
              <a:rPr lang="pl-PL" sz="2000" dirty="0" smtClean="0"/>
              <a:t> za </a:t>
            </a:r>
            <a:r>
              <a:rPr lang="pl-PL" sz="2000" dirty="0" err="1" smtClean="0"/>
              <a:t>implementáciu</a:t>
            </a:r>
            <a:r>
              <a:rPr lang="pl-PL" sz="2000" dirty="0" smtClean="0"/>
              <a:t> programu (</a:t>
            </a:r>
            <a:r>
              <a:rPr lang="pl-PL" sz="2000" dirty="0" err="1" smtClean="0"/>
              <a:t>kontrolóri</a:t>
            </a:r>
            <a:r>
              <a:rPr lang="pl-PL" sz="2000" dirty="0" smtClean="0"/>
              <a:t>, STS);</a:t>
            </a:r>
          </a:p>
          <a:p>
            <a:pPr algn="just">
              <a:lnSpc>
                <a:spcPct val="80000"/>
              </a:lnSpc>
            </a:pPr>
            <a:r>
              <a:rPr lang="pl-PL" sz="2000" dirty="0" smtClean="0"/>
              <a:t>Reprezentácia projektu a ostatných partnerov vo vzťahoch s „vonkajším prostredím” napr. </a:t>
            </a:r>
            <a:r>
              <a:rPr lang="sk-SK" sz="2000" dirty="0" smtClean="0"/>
              <a:t>zapojené inštitúcie</a:t>
            </a:r>
            <a:r>
              <a:rPr lang="pl-PL" sz="2000" dirty="0" smtClean="0"/>
              <a:t>;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/>
          <a:lstStyle/>
          <a:p>
            <a:r>
              <a:rPr lang="pl-PL" dirty="0" err="1" smtClean="0">
                <a:cs typeface="Arial"/>
              </a:rPr>
              <a:t>Ú</a:t>
            </a:r>
            <a:r>
              <a:rPr lang="pl-PL" dirty="0" err="1" smtClean="0"/>
              <a:t>loha</a:t>
            </a:r>
            <a:r>
              <a:rPr lang="pl-PL" dirty="0" smtClean="0"/>
              <a:t> </a:t>
            </a:r>
            <a:r>
              <a:rPr lang="pl-PL" dirty="0" err="1" smtClean="0"/>
              <a:t>Ved</a:t>
            </a:r>
            <a:r>
              <a:rPr lang="pl-PL" dirty="0" err="1" smtClean="0">
                <a:cs typeface="Arial"/>
              </a:rPr>
              <a:t>ú</a:t>
            </a:r>
            <a:r>
              <a:rPr lang="pl-PL" dirty="0" err="1" smtClean="0"/>
              <a:t>ceho</a:t>
            </a:r>
            <a:r>
              <a:rPr lang="pl-PL" dirty="0" smtClean="0"/>
              <a:t> partnera</a:t>
            </a:r>
            <a:endParaRPr lang="pl-PL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52596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pl-PL" sz="2400" dirty="0" err="1" smtClean="0"/>
              <a:t>Zodpovednos</a:t>
            </a:r>
            <a:r>
              <a:rPr lang="pl-PL" sz="2400" dirty="0" err="1" smtClean="0">
                <a:latin typeface="Arial"/>
                <a:cs typeface="Arial"/>
              </a:rPr>
              <a:t>ť</a:t>
            </a:r>
            <a:r>
              <a:rPr lang="pl-PL" sz="2400" dirty="0" smtClean="0"/>
              <a:t> za:</a:t>
            </a:r>
          </a:p>
          <a:p>
            <a:pPr lvl="1" algn="just">
              <a:lnSpc>
                <a:spcPct val="80000"/>
              </a:lnSpc>
            </a:pPr>
            <a:r>
              <a:rPr lang="pl-PL" sz="2400" dirty="0" err="1" smtClean="0"/>
              <a:t>Správnu</a:t>
            </a:r>
            <a:r>
              <a:rPr lang="pl-PL" sz="2400" dirty="0" smtClean="0"/>
              <a:t> </a:t>
            </a:r>
            <a:r>
              <a:rPr lang="pl-PL" sz="2400" dirty="0" err="1" smtClean="0"/>
              <a:t>realizáciu</a:t>
            </a:r>
            <a:r>
              <a:rPr lang="pl-PL" sz="2400" dirty="0" smtClean="0"/>
              <a:t> </a:t>
            </a:r>
            <a:r>
              <a:rPr lang="pl-PL" sz="2400" b="1" dirty="0" err="1" smtClean="0"/>
              <a:t>celého</a:t>
            </a:r>
            <a:r>
              <a:rPr lang="pl-PL" sz="2400" dirty="0" smtClean="0"/>
              <a:t> projektu;</a:t>
            </a:r>
          </a:p>
          <a:p>
            <a:pPr lvl="1" algn="just">
              <a:lnSpc>
                <a:spcPct val="80000"/>
              </a:lnSpc>
            </a:pPr>
            <a:r>
              <a:rPr lang="pl-PL" sz="2400" dirty="0" err="1" smtClean="0"/>
              <a:t>Nezrovnalosti</a:t>
            </a:r>
            <a:r>
              <a:rPr lang="pl-PL" sz="2400" dirty="0" smtClean="0"/>
              <a:t>;</a:t>
            </a:r>
          </a:p>
          <a:p>
            <a:pPr algn="just">
              <a:lnSpc>
                <a:spcPct val="80000"/>
              </a:lnSpc>
            </a:pPr>
            <a:r>
              <a:rPr lang="pl-PL" sz="2400" dirty="0" err="1" smtClean="0">
                <a:solidFill>
                  <a:schemeClr val="tx2"/>
                </a:solidFill>
              </a:rPr>
              <a:t>Aktualizácia</a:t>
            </a:r>
            <a:r>
              <a:rPr lang="pl-PL" sz="2400" dirty="0" smtClean="0">
                <a:solidFill>
                  <a:schemeClr val="tx2"/>
                </a:solidFill>
              </a:rPr>
              <a:t> a </a:t>
            </a:r>
            <a:r>
              <a:rPr lang="pl-PL" sz="2400" dirty="0" err="1" smtClean="0">
                <a:solidFill>
                  <a:schemeClr val="tx2"/>
                </a:solidFill>
              </a:rPr>
              <a:t>disponovanie</a:t>
            </a:r>
            <a:r>
              <a:rPr lang="pl-PL" sz="2400" dirty="0" smtClean="0">
                <a:solidFill>
                  <a:schemeClr val="tx2"/>
                </a:solidFill>
              </a:rPr>
              <a:t> </a:t>
            </a:r>
            <a:r>
              <a:rPr lang="pl-PL" sz="2400" dirty="0" err="1" smtClean="0">
                <a:solidFill>
                  <a:schemeClr val="tx2"/>
                </a:solidFill>
              </a:rPr>
              <a:t>informáciami</a:t>
            </a:r>
            <a:r>
              <a:rPr lang="pl-PL" sz="2400" dirty="0" smtClean="0">
                <a:solidFill>
                  <a:schemeClr val="tx2"/>
                </a:solidFill>
              </a:rPr>
              <a:t> o </a:t>
            </a:r>
            <a:r>
              <a:rPr lang="pl-PL" sz="2400" dirty="0" err="1" smtClean="0">
                <a:solidFill>
                  <a:schemeClr val="tx2"/>
                </a:solidFill>
              </a:rPr>
              <a:t>stave</a:t>
            </a:r>
            <a:r>
              <a:rPr lang="pl-PL" sz="2400" dirty="0" smtClean="0">
                <a:solidFill>
                  <a:schemeClr val="tx2"/>
                </a:solidFill>
              </a:rPr>
              <a:t> </a:t>
            </a:r>
            <a:r>
              <a:rPr lang="pl-PL" sz="2400" dirty="0" err="1" smtClean="0">
                <a:solidFill>
                  <a:schemeClr val="tx2"/>
                </a:solidFill>
              </a:rPr>
              <a:t>implementácie</a:t>
            </a:r>
            <a:r>
              <a:rPr lang="pl-PL" sz="2400" dirty="0" smtClean="0">
                <a:solidFill>
                  <a:schemeClr val="tx2"/>
                </a:solidFill>
              </a:rPr>
              <a:t> projektu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algn="just">
              <a:lnSpc>
                <a:spcPct val="80000"/>
              </a:lnSpc>
            </a:pPr>
            <a:r>
              <a:rPr lang="pl-PL" sz="2400" dirty="0" smtClean="0"/>
              <a:t>Vypracovanie a zabezpečenie presného toku informácii v partnerstve počas celého</a:t>
            </a:r>
            <a:r>
              <a:rPr lang="pl-PL" sz="2400" b="1" dirty="0" smtClean="0"/>
              <a:t> </a:t>
            </a:r>
            <a:r>
              <a:rPr lang="pl-PL" sz="2400" dirty="0" smtClean="0"/>
              <a:t>obdobia realizácie projektu;</a:t>
            </a:r>
          </a:p>
          <a:p>
            <a:pPr algn="just">
              <a:lnSpc>
                <a:spcPct val="80000"/>
              </a:lnSpc>
            </a:pPr>
            <a:r>
              <a:rPr lang="pl-PL" sz="2400" dirty="0" smtClean="0"/>
              <a:t>Poskytovanie </a:t>
            </a:r>
            <a:r>
              <a:rPr lang="pl-PL" sz="2400" dirty="0" smtClean="0">
                <a:latin typeface="Arial"/>
                <a:cs typeface="Arial"/>
              </a:rPr>
              <a:t>ú</a:t>
            </a:r>
            <a:r>
              <a:rPr lang="pl-PL" sz="2400" dirty="0" smtClean="0"/>
              <a:t>plnych a presných informácii </a:t>
            </a:r>
            <a:r>
              <a:rPr lang="pl-PL" sz="2400" b="1" dirty="0" smtClean="0"/>
              <a:t>z</a:t>
            </a:r>
            <a:r>
              <a:rPr lang="pl-PL" sz="2400" dirty="0" smtClean="0"/>
              <a:t> inštit</a:t>
            </a:r>
            <a:r>
              <a:rPr lang="pl-PL" sz="2400" dirty="0" smtClean="0">
                <a:cs typeface="Arial"/>
              </a:rPr>
              <a:t>ú</a:t>
            </a:r>
            <a:r>
              <a:rPr lang="pl-PL" sz="2400" dirty="0" smtClean="0"/>
              <a:t>cii zapojen</a:t>
            </a:r>
            <a:r>
              <a:rPr lang="pl-PL" sz="2400" dirty="0" smtClean="0">
                <a:cs typeface="Arial"/>
              </a:rPr>
              <a:t>ý</a:t>
            </a:r>
            <a:r>
              <a:rPr lang="pl-PL" sz="2400" dirty="0" smtClean="0"/>
              <a:t>ch do implementácie programu </a:t>
            </a:r>
            <a:r>
              <a:rPr lang="pl-PL" sz="2400" b="1" dirty="0" smtClean="0"/>
              <a:t>partnerom projektu;</a:t>
            </a:r>
          </a:p>
          <a:p>
            <a:pPr algn="just">
              <a:lnSpc>
                <a:spcPct val="80000"/>
              </a:lnSpc>
            </a:pPr>
            <a:r>
              <a:rPr lang="pl-PL" sz="2400" dirty="0" smtClean="0"/>
              <a:t>Poskytovanie úplnych a presných informácii </a:t>
            </a:r>
            <a:r>
              <a:rPr lang="pl-PL" sz="2400" b="1" dirty="0" smtClean="0"/>
              <a:t>od</a:t>
            </a:r>
            <a:r>
              <a:rPr lang="pl-PL" sz="2400" dirty="0" smtClean="0"/>
              <a:t> partnerov projektu </a:t>
            </a:r>
            <a:r>
              <a:rPr lang="pl-PL" sz="2400" b="1" dirty="0" smtClean="0"/>
              <a:t>inštitúciam</a:t>
            </a:r>
            <a:r>
              <a:rPr lang="pl-PL" sz="2400" dirty="0" smtClean="0"/>
              <a:t> zapojeným do implementácie programu </a:t>
            </a:r>
            <a:r>
              <a:rPr lang="pl-PL" sz="2400" i="1" dirty="0" smtClean="0"/>
              <a:t>; 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1143000"/>
          </a:xfrm>
        </p:spPr>
        <p:txBody>
          <a:bodyPr/>
          <a:lstStyle/>
          <a:p>
            <a:r>
              <a:rPr lang="sk-SK" sz="3600" dirty="0" smtClean="0">
                <a:solidFill>
                  <a:schemeClr val="tx1"/>
                </a:solidFill>
              </a:rPr>
              <a:t>Spolupráca so STS</a:t>
            </a:r>
            <a:endParaRPr lang="pl-PL" sz="36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319588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sk-SK" sz="2400" b="1" dirty="0" smtClean="0"/>
              <a:t>Všeobecné zásady </a:t>
            </a:r>
            <a:r>
              <a:rPr lang="pl-PL" sz="2400" dirty="0" smtClean="0"/>
              <a:t>:</a:t>
            </a:r>
            <a:endParaRPr lang="pl-PL" sz="2000" dirty="0" smtClean="0"/>
          </a:p>
          <a:p>
            <a:pPr lvl="1" algn="just">
              <a:lnSpc>
                <a:spcPct val="80000"/>
              </a:lnSpc>
            </a:pPr>
            <a:r>
              <a:rPr lang="sk-SK" sz="2000" dirty="0" smtClean="0"/>
              <a:t>STS sa kontaktuje </a:t>
            </a:r>
            <a:r>
              <a:rPr lang="sk-SK" sz="2000" b="1" dirty="0" smtClean="0"/>
              <a:t>hlavne</a:t>
            </a:r>
            <a:r>
              <a:rPr lang="sk-SK" sz="2000" dirty="0" smtClean="0"/>
              <a:t> s Vedúcim partnerom</a:t>
            </a:r>
            <a:r>
              <a:rPr lang="pl-PL" sz="2000" dirty="0" smtClean="0"/>
              <a:t>;</a:t>
            </a:r>
          </a:p>
          <a:p>
            <a:pPr lvl="1" algn="just">
              <a:lnSpc>
                <a:spcPct val="80000"/>
              </a:lnSpc>
            </a:pPr>
            <a:r>
              <a:rPr lang="sk-SK" sz="2000" dirty="0" smtClean="0"/>
              <a:t>Projektoví partneri komunikuj</a:t>
            </a:r>
            <a:r>
              <a:rPr lang="sk-SK" sz="2000" dirty="0" smtClean="0">
                <a:latin typeface="Arial"/>
                <a:cs typeface="Arial"/>
              </a:rPr>
              <a:t>ú</a:t>
            </a:r>
            <a:r>
              <a:rPr lang="sk-SK" sz="2000" dirty="0" smtClean="0"/>
              <a:t> vždy cez Vedúceho partnera;</a:t>
            </a:r>
          </a:p>
          <a:p>
            <a:pPr lvl="1" algn="just">
              <a:lnSpc>
                <a:spcPct val="80000"/>
              </a:lnSpc>
            </a:pPr>
            <a:r>
              <a:rPr lang="sk-SK" sz="2000" dirty="0" smtClean="0"/>
              <a:t>Vedúci partner zastupovaný oprávnenou osobou (</a:t>
            </a:r>
            <a:r>
              <a:rPr lang="sk-SK" sz="2000" dirty="0" smtClean="0">
                <a:latin typeface="Arial"/>
                <a:cs typeface="Arial"/>
              </a:rPr>
              <a:t>ž</a:t>
            </a:r>
            <a:r>
              <a:rPr lang="sk-SK" sz="2000" dirty="0" smtClean="0"/>
              <a:t>iadosť o finančn</a:t>
            </a:r>
            <a:r>
              <a:rPr lang="sk-SK" sz="2000" dirty="0" smtClean="0">
                <a:latin typeface="Arial"/>
                <a:cs typeface="Arial"/>
              </a:rPr>
              <a:t>ý</a:t>
            </a:r>
            <a:r>
              <a:rPr lang="sk-SK" sz="2000" dirty="0" smtClean="0"/>
              <a:t> príspevok)</a:t>
            </a:r>
            <a:r>
              <a:rPr lang="sk-SK" dirty="0" smtClean="0"/>
              <a:t>; </a:t>
            </a:r>
          </a:p>
          <a:p>
            <a:pPr lvl="1" algn="just">
              <a:lnSpc>
                <a:spcPct val="80000"/>
              </a:lnSpc>
            </a:pPr>
            <a:r>
              <a:rPr lang="sk-SK" sz="2000" dirty="0" smtClean="0"/>
              <a:t>Očakávame, </a:t>
            </a:r>
            <a:r>
              <a:rPr lang="sk-SK" sz="2000" dirty="0" smtClean="0">
                <a:latin typeface="Arial"/>
                <a:cs typeface="Arial"/>
              </a:rPr>
              <a:t>ž</a:t>
            </a:r>
            <a:r>
              <a:rPr lang="sk-SK" sz="2000" dirty="0" smtClean="0"/>
              <a:t>e Vedúci partner má </a:t>
            </a:r>
            <a:r>
              <a:rPr lang="sk-SK" sz="2000" b="1" dirty="0" smtClean="0">
                <a:latin typeface="Arial"/>
                <a:cs typeface="Arial"/>
              </a:rPr>
              <a:t>ú</a:t>
            </a:r>
            <a:r>
              <a:rPr lang="sk-SK" sz="2000" b="1" dirty="0" smtClean="0"/>
              <a:t>plné a presné </a:t>
            </a:r>
            <a:r>
              <a:rPr lang="sk-SK" sz="2000" dirty="0" smtClean="0"/>
              <a:t>informácie o stave implementácie </a:t>
            </a:r>
            <a:r>
              <a:rPr lang="sk-SK" sz="2000" b="1" dirty="0" smtClean="0"/>
              <a:t>celého </a:t>
            </a:r>
            <a:r>
              <a:rPr lang="sk-SK" sz="2000" dirty="0" smtClean="0"/>
              <a:t>projektu</a:t>
            </a:r>
            <a:r>
              <a:rPr lang="pl-PL" sz="2000" dirty="0" smtClean="0"/>
              <a:t>;</a:t>
            </a:r>
          </a:p>
          <a:p>
            <a:pPr lvl="1" algn="just">
              <a:lnSpc>
                <a:spcPct val="80000"/>
              </a:lnSpc>
            </a:pPr>
            <a:r>
              <a:rPr lang="sk-SK" sz="2000" dirty="0" smtClean="0"/>
              <a:t>Vedúci partner  zodpovedá za predkladanie všetkých dokumentov  na STS vo vysokej kvalite a stanovených lehotách.</a:t>
            </a:r>
          </a:p>
          <a:p>
            <a:pPr lvl="1" algn="just">
              <a:lnSpc>
                <a:spcPct val="80000"/>
              </a:lnSpc>
            </a:pPr>
            <a:r>
              <a:rPr lang="pl-PL" sz="2000" dirty="0" smtClean="0"/>
              <a:t>Efektívnosť a partnerstvo pri spolupráci medzi VP a STS;</a:t>
            </a:r>
          </a:p>
          <a:p>
            <a:pPr lvl="1" algn="just">
              <a:lnSpc>
                <a:spcPct val="80000"/>
              </a:lnSpc>
            </a:pPr>
            <a:r>
              <a:rPr lang="pl-PL" sz="2000" dirty="0" smtClean="0"/>
              <a:t>Prípadné problémy musia byť ohlásené na STS so zreteľom na čas potrebný na prijatie príslušneho opatrenia</a:t>
            </a:r>
          </a:p>
          <a:p>
            <a:pPr lvl="1" algn="just">
              <a:lnSpc>
                <a:spcPct val="80000"/>
              </a:lnSpc>
              <a:buNone/>
            </a:pPr>
            <a:endParaRPr lang="pl-PL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r>
              <a:rPr lang="pl-PL" dirty="0" err="1" smtClean="0"/>
              <a:t>Ďakujem</a:t>
            </a:r>
            <a:r>
              <a:rPr lang="pl-PL" dirty="0" smtClean="0"/>
              <a:t> za </a:t>
            </a:r>
            <a:r>
              <a:rPr lang="pl-PL" dirty="0" err="1" smtClean="0"/>
              <a:t>pozornosť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231</Words>
  <Application>Microsoft Office PowerPoint</Application>
  <PresentationFormat>Pokaz na ekranie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Projekt domyślny</vt:lpstr>
      <vt:lpstr>Slajd 1</vt:lpstr>
      <vt:lpstr>Spolupráca STS s Prijímateľmi, tok informácií v rámci projektu</vt:lpstr>
      <vt:lpstr>Realizácia projektov – zapojené inštitúcie</vt:lpstr>
      <vt:lpstr>Úloha STS v procese implementácie projektov</vt:lpstr>
      <vt:lpstr>Úloha Vedúceho partnera</vt:lpstr>
      <vt:lpstr>Úloha Vedúceho partnera</vt:lpstr>
      <vt:lpstr>Spolupráca so STS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raportowania dla Programu Współpracy Transgranicznej Rzeczpospolita Polska – Republika Słowacka 2007-2013</dc:title>
  <dc:creator>PLSK</dc:creator>
  <cp:lastModifiedBy>Grzegorz_Golda</cp:lastModifiedBy>
  <cp:revision>83</cp:revision>
  <dcterms:created xsi:type="dcterms:W3CDTF">2009-09-15T04:33:11Z</dcterms:created>
  <dcterms:modified xsi:type="dcterms:W3CDTF">2014-04-16T13:46:36Z</dcterms:modified>
</cp:coreProperties>
</file>