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270" r:id="rId6"/>
    <p:sldId id="263" r:id="rId7"/>
    <p:sldId id="271" r:id="rId8"/>
    <p:sldId id="264" r:id="rId9"/>
    <p:sldId id="272" r:id="rId10"/>
    <p:sldId id="267" r:id="rId11"/>
    <p:sldId id="265" r:id="rId12"/>
    <p:sldId id="269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29" d="100"/>
          <a:sy n="29" d="100"/>
        </p:scale>
        <p:origin x="-102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EBD3A9-D844-455E-B41C-5B88721373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2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11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12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3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4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5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6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7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8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9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10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4073-F045-42A7-B754-22DBE46A78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8CD-F1A0-409D-AF26-F2A2C9FFF1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ADF4-DE48-4BB8-B462-8D55876168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FA75-3DD8-40BB-B622-8C85CA6CC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7BF1-8CA3-4AE5-BDA3-1637BB640E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41AE-D93B-464F-882E-AE605A11AD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DBBB7-E6D1-4171-9D9D-8002DA8D56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3874-8A87-42A3-B32F-2A3D8AF6A5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1859-52C6-4602-9061-282F9BA2A7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EA44-27D9-4CD8-B968-D052035288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DF35-FDFE-466F-9FD2-D822B4EE42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BC5BE50-C3D4-476B-A4C2-94CD2F3840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4" name="Prostokąt 3"/>
          <p:cNvSpPr/>
          <p:nvPr/>
        </p:nvSpPr>
        <p:spPr>
          <a:xfrm>
            <a:off x="395536" y="206084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Zmeny v rozpočtoch Partnerov, ktorých sa týka pomoc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minimis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alebo regionálna investičná pomoc musia spĺňať podmienky uvedené v programe pomoci nemôžu viesť k zvýšeniu hodnoty poskytnutej pomoci. </a:t>
            </a: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Zavádzané zmeny musia byť v súlade s Programom pomoci  (Nariadenie Ministra regionálneho rozvoja zo dňa 8. marca 2013 o poskytnutí štátnej pomoci v rámci programov Európskej územnej spolupráce, 2007-2013)</a:t>
            </a: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−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Termín poskytnutia štátnej pomoci</a:t>
            </a: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−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Definícia novej investície</a:t>
            </a: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−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Motivačný efekt</a:t>
            </a: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112474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tátna pomoc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zmeny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v projektoch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10800000" flipV="1">
            <a:off x="755576" y="1196752"/>
            <a:ext cx="7772400" cy="792088"/>
          </a:xfrm>
        </p:spPr>
        <p:txBody>
          <a:bodyPr/>
          <a:lstStyle/>
          <a:p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Nový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vzor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monitorovacích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err="1" smtClean="0">
                <a:latin typeface="Arial" pitchFamily="34" charset="0"/>
                <a:cs typeface="Arial" pitchFamily="34" charset="0"/>
              </a:rPr>
              <a:t>správ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3"/>
          <p:cNvSpPr/>
          <p:nvPr/>
        </p:nvSpPr>
        <p:spPr>
          <a:xfrm>
            <a:off x="395536" y="184482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Nový vzor prílohy (tabuľky 1) zahŕňa informáciu o pridelenej štátnej pomoci.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Riadky 9a, 9b – je potrebné preukázať oprávnené výdavky, na ktoré sa vzťahuje regionálna investičná pomoc a oprávnené výdavky, na ktoré sa vzťahuje pomoc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minimis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Riadky 14a, 14b – je potrebné uviesť úroveň spolufinancovania z ERDF pre výdavky, na ktoré sa vzťahuje Regionálna investičná pomoc a úroveň spolufinancovania z ERDF pre výdavky, na ktoré sa vzťahuje pomoc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minimis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Riadky 15a, 15b – je potrebné vypočítať hodnotu ERDF pre výdavky, na ktoré sa vzťahuje Regionálna investičná pomoc a ERDF pre výdavky, na ktoré sa vzťahuje pomoc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minimis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ázok 15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601416"/>
            <a:ext cx="7704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ál 16"/>
          <p:cNvSpPr/>
          <p:nvPr/>
        </p:nvSpPr>
        <p:spPr>
          <a:xfrm>
            <a:off x="323528" y="5993904"/>
            <a:ext cx="648072" cy="864096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323528" y="4797152"/>
            <a:ext cx="648072" cy="864096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323528" y="2492896"/>
            <a:ext cx="648072" cy="864096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4" name="Prostokąt 3"/>
          <p:cNvSpPr/>
          <p:nvPr/>
        </p:nvSpPr>
        <p:spPr>
          <a:xfrm>
            <a:off x="2508871" y="3198168"/>
            <a:ext cx="4126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Ďakujeme za Vašu pozornosť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000" dirty="0" err="1" smtClean="0">
                <a:latin typeface="Arial" pitchFamily="34" charset="0"/>
                <a:cs typeface="Arial" pitchFamily="34" charset="0"/>
              </a:rPr>
              <a:t>Štátna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pomoc</a:t>
            </a:r>
            <a:r>
              <a:rPr lang="pl-PL" sz="4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pl-PL" sz="4000" dirty="0" err="1" smtClean="0">
                <a:latin typeface="Arial" pitchFamily="34" charset="0"/>
                <a:cs typeface="Arial" pitchFamily="34" charset="0"/>
              </a:rPr>
              <a:t>projektoch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err="1" smtClean="0">
                <a:latin typeface="Arial" pitchFamily="34" charset="0"/>
                <a:cs typeface="Arial" pitchFamily="34" charset="0"/>
              </a:rPr>
              <a:t>zhrnutie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pl-PL" sz="4000" dirty="0" err="1" smtClean="0">
                <a:latin typeface="Arial" pitchFamily="34" charset="0"/>
                <a:cs typeface="Arial" pitchFamily="34" charset="0"/>
              </a:rPr>
              <a:t>prvého</a:t>
            </a:r>
            <a:r>
              <a:rPr lang="pl-P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err="1" smtClean="0">
                <a:latin typeface="Arial" pitchFamily="34" charset="0"/>
                <a:cs typeface="Arial" pitchFamily="34" charset="0"/>
              </a:rPr>
              <a:t>dňa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5229200"/>
            <a:ext cx="2552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 dirty="0" smtClean="0">
                <a:latin typeface="+mn-lt"/>
              </a:rPr>
              <a:t>STS</a:t>
            </a:r>
            <a:r>
              <a:rPr kumimoji="0" lang="pl-PL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PL-SK</a:t>
            </a:r>
            <a:endParaRPr kumimoji="0" lang="pl-PL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	Nariadenie Ministra regionálneho rozvoja zo dňa 8. marca 2013 o poskytnutí štátnej pomoci v rámci programov Európskej územnej spolupráce, 2007-2013 (Ú.v. EÚ L z r. 2013, pol. 365).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664" y="-1755576"/>
            <a:ext cx="11304000" cy="1608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69438" cy="972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4" name="Prostokąt 3"/>
          <p:cNvSpPr/>
          <p:nvPr/>
        </p:nvSpPr>
        <p:spPr>
          <a:xfrm>
            <a:off x="395536" y="119675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Zmluva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poskytnutí finančného príspevku zo štátnou pomocou</a:t>
            </a:r>
          </a:p>
          <a:p>
            <a:pPr algn="ctr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Najdôležitejšie dodatočné ustanovenia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2060848"/>
            <a:ext cx="84969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ea typeface="Times New Roman"/>
                <a:cs typeface="Arial" pitchFamily="34" charset="0"/>
              </a:rPr>
              <a:t>definície: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Pomocy de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minimis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Regionálnej investičnej pomoci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Programu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pomoci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vyhláška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MRR,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Oprávnených nákladov</a:t>
            </a:r>
          </a:p>
          <a:p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Oprávnené náklady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– rozumejú sa tým náklady považované za oprávnené v súlade s: 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Vykonávacím nariadením 1828/2006,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Národnými predpismi,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Pokynmi vo veci oprávnenosti a zásadami určenými v Programovom manuáli a v Programe pomoci – v prípade projektov, na ktoré sa vzťahuje štátna pomoc</a:t>
            </a: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4" name="Prostokąt 3"/>
          <p:cNvSpPr/>
          <p:nvPr/>
        </p:nvSpPr>
        <p:spPr>
          <a:xfrm>
            <a:off x="395536" y="1196752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Vlastné zdroje spolufinancovania projektu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1700809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Min. 25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oprávnených nákladov partnera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usia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pochádzať z vlastných prostriedkov prijímateľa alebo z externých finančných zdrojov vo forme bez podpory zo štátnych prostriedkov.</a:t>
            </a:r>
          </a:p>
          <a:p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Neprípustný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zdroj vlastného vkladu  - napr. podpora pochádzajúca z programov pomoci a taktiež všetky iné formy pomoci poskytované štátom, napríklad: prísľuby od Ministerstiev, dotácie z cieľových fondov</a:t>
            </a:r>
          </a:p>
          <a:p>
            <a:pPr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Prípustný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zdroj vlastného vkladu – napr. príjmy získavané obecnými rozpočtovými jednotkami ako aj platby od obecných rozpočtových podnikov; príjmy z majetku obce; z dedičstva, odkazov a darov v prospech obce alebo úroky z pôžičiek poskytovaných obcou; úroky z finančných prostriedkov ukladaných na bankových účtoch obcí a komerčný úver.</a:t>
            </a:r>
          </a:p>
          <a:p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4" name="Prostokąt 3"/>
          <p:cNvSpPr/>
          <p:nvPr/>
        </p:nvSpPr>
        <p:spPr>
          <a:xfrm>
            <a:off x="611560" y="170080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>
                <a:latin typeface="Arial" pitchFamily="34" charset="0"/>
                <a:cs typeface="Arial" pitchFamily="34" charset="0"/>
              </a:rPr>
              <a:t>Príloha 7 -  Rozdelenie finančných príspevkov medzi partnerov projektu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80648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4" name="Prostokąt 3"/>
          <p:cNvSpPr/>
          <p:nvPr/>
        </p:nvSpPr>
        <p:spPr>
          <a:xfrm>
            <a:off x="395536" y="2204864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Povinnosť VP uchovávať dokumenty týkajúce sa poskytnutej pomoci -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10 rokov od dátumu poslednej refundácie z ERDF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Povinnosť VP v mene všetkých PP zasielať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vyhlásenia o využití projektu v súlade s národnými predpismi a predpismi Európskeho Spoločenstva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v oblasti štátnej pomoci a pomoci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mnimis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−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prostredníctvom príslušného národného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kontrolóra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−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lnSpc>
                <a:spcPct val="80000"/>
              </a:lnSpc>
              <a:buFont typeface="Arial" pitchFamily="34" charset="0"/>
              <a:buChar char="−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každý rok počas 10 rokov počítajúc odo dňa uzatvorenia zmluvy o poskytnutí finančného príspevku</a:t>
            </a:r>
            <a:endParaRPr lang="sk-SK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7544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Arial" pitchFamily="34" charset="0"/>
                <a:cs typeface="Arial" pitchFamily="34" charset="0"/>
              </a:rPr>
              <a:t>Dodatočné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záväzky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301</Words>
  <Application>Microsoft Office PowerPoint</Application>
  <PresentationFormat>Prezentácia na obrazovke (4:3)</PresentationFormat>
  <Paragraphs>65</Paragraphs>
  <Slides>12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Projekt domyślny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Nový vzor monitorovacích správ</vt:lpstr>
      <vt:lpstr>Snímka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Martina_Galisova</cp:lastModifiedBy>
  <cp:revision>162</cp:revision>
  <dcterms:created xsi:type="dcterms:W3CDTF">2009-09-10T10:38:11Z</dcterms:created>
  <dcterms:modified xsi:type="dcterms:W3CDTF">2014-04-22T12:06:40Z</dcterms:modified>
</cp:coreProperties>
</file>