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0" r:id="rId4"/>
    <p:sldId id="261" r:id="rId5"/>
    <p:sldId id="289" r:id="rId6"/>
    <p:sldId id="262" r:id="rId7"/>
    <p:sldId id="265" r:id="rId8"/>
    <p:sldId id="294" r:id="rId9"/>
    <p:sldId id="284" r:id="rId10"/>
    <p:sldId id="268" r:id="rId11"/>
    <p:sldId id="269" r:id="rId12"/>
    <p:sldId id="296" r:id="rId13"/>
    <p:sldId id="270" r:id="rId14"/>
    <p:sldId id="271" r:id="rId15"/>
    <p:sldId id="272" r:id="rId16"/>
    <p:sldId id="273" r:id="rId17"/>
    <p:sldId id="274" r:id="rId18"/>
    <p:sldId id="297" r:id="rId19"/>
    <p:sldId id="285" r:id="rId20"/>
    <p:sldId id="277" r:id="rId21"/>
    <p:sldId id="290" r:id="rId22"/>
    <p:sldId id="286" r:id="rId23"/>
    <p:sldId id="287" r:id="rId24"/>
    <p:sldId id="288" r:id="rId25"/>
    <p:sldId id="281" r:id="rId26"/>
    <p:sldId id="295" r:id="rId27"/>
    <p:sldId id="293" r:id="rId28"/>
  </p:sldIdLst>
  <p:sldSz cx="9144000" cy="6858000" type="screen4x3"/>
  <p:notesSz cx="6794500" cy="9931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5708" autoAdjust="0"/>
  </p:normalViewPr>
  <p:slideViewPr>
    <p:cSldViewPr>
      <p:cViewPr>
        <p:scale>
          <a:sx n="90" d="100"/>
          <a:sy n="90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22T14:06:12.531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C2F34CD-2E5F-4626-8F17-79FF3B721AA5}" type="datetimeFigureOut">
              <a:rPr lang="sk-SK"/>
              <a:pPr>
                <a:defRPr/>
              </a:pPr>
              <a:t>22. 4. 2014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301B205-A245-4FA3-B341-CDF95129B70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04C0F06-49CC-418F-8486-F008C07B2B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9F473-040E-44C3-A5D7-64F3EA63B617}" type="slidenum">
              <a:rPr lang="pl-PL" smtClean="0">
                <a:latin typeface="Times New Roman" pitchFamily="18" charset="0"/>
              </a:rPr>
              <a:pPr/>
              <a:t>2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64E82-9C00-4C04-AE29-F7531EF92257}" type="slidenum">
              <a:rPr lang="pl-PL" smtClean="0">
                <a:latin typeface="Times New Roman" pitchFamily="18" charset="0"/>
              </a:rPr>
              <a:pPr/>
              <a:t>14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0DEA5-B6F8-42F8-806E-76B253343758}" type="slidenum">
              <a:rPr lang="pl-PL" smtClean="0">
                <a:latin typeface="Times New Roman" pitchFamily="18" charset="0"/>
              </a:rPr>
              <a:pPr/>
              <a:t>15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75E34-75DE-4B41-B9B1-1B23265AC92A}" type="slidenum">
              <a:rPr lang="pl-PL" smtClean="0">
                <a:latin typeface="Times New Roman" pitchFamily="18" charset="0"/>
              </a:rPr>
              <a:pPr/>
              <a:t>16</a:t>
            </a:fld>
            <a:endParaRPr lang="pl-P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A0C6-F22F-49E7-9FA5-01CAA8A2C746}" type="slidenum">
              <a:rPr lang="pl-PL" smtClean="0">
                <a:latin typeface="Times New Roman" pitchFamily="18" charset="0"/>
              </a:rPr>
              <a:pPr/>
              <a:t>17</a:t>
            </a:fld>
            <a:endParaRPr lang="pl-PL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A0C6-F22F-49E7-9FA5-01CAA8A2C746}" type="slidenum">
              <a:rPr lang="pl-PL" smtClean="0">
                <a:latin typeface="Times New Roman" pitchFamily="18" charset="0"/>
              </a:rPr>
              <a:pPr/>
              <a:t>18</a:t>
            </a:fld>
            <a:endParaRPr lang="pl-PL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D84C-2A95-475C-9C9C-68B2B9C5F22C}" type="slidenum">
              <a:rPr lang="pl-PL" smtClean="0">
                <a:latin typeface="Times New Roman" pitchFamily="18" charset="0"/>
              </a:rPr>
              <a:pPr/>
              <a:t>20</a:t>
            </a:fld>
            <a:endParaRPr lang="pl-PL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357B0-A472-48C2-B279-B40E3D32DC60}" type="slidenum">
              <a:rPr lang="pl-PL" smtClean="0">
                <a:latin typeface="Times New Roman" pitchFamily="18" charset="0"/>
              </a:rPr>
              <a:pPr/>
              <a:t>3</a:t>
            </a:fld>
            <a:endParaRPr lang="pl-PL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DEE73-997C-4B6F-8F0A-470A66827425}" type="slidenum">
              <a:rPr lang="pl-PL" smtClean="0">
                <a:latin typeface="Times New Roman" pitchFamily="18" charset="0"/>
              </a:rPr>
              <a:pPr/>
              <a:t>4</a:t>
            </a:fld>
            <a:endParaRPr lang="pl-PL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7A8AC-4303-4510-BED6-EFD6A14A51BE}" type="slidenum">
              <a:rPr lang="pl-PL" smtClean="0">
                <a:latin typeface="Times New Roman" pitchFamily="18" charset="0"/>
              </a:rPr>
              <a:pPr/>
              <a:t>6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16BBE-EA62-4484-B7B2-2EC4D9F6C529}" type="slidenum">
              <a:rPr lang="pl-PL" smtClean="0">
                <a:latin typeface="Times New Roman" pitchFamily="18" charset="0"/>
              </a:rPr>
              <a:pPr/>
              <a:t>7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46979-D505-405A-B0FB-6AF8836DE2F7}" type="slidenum">
              <a:rPr lang="pl-PL" smtClean="0">
                <a:latin typeface="Times New Roman" pitchFamily="18" charset="0"/>
              </a:rPr>
              <a:pPr/>
              <a:t>10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40785-CAF3-4554-8A35-3C118CD66EA6}" type="slidenum">
              <a:rPr lang="pl-PL" smtClean="0">
                <a:latin typeface="Times New Roman" pitchFamily="18" charset="0"/>
              </a:rPr>
              <a:pPr/>
              <a:t>11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40785-CAF3-4554-8A35-3C118CD66EA6}" type="slidenum">
              <a:rPr lang="pl-PL" smtClean="0">
                <a:latin typeface="Times New Roman" pitchFamily="18" charset="0"/>
              </a:rPr>
              <a:pPr/>
              <a:t>12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5BD7D-EFDA-4576-A34C-58021D46982E}" type="slidenum">
              <a:rPr lang="pl-PL" smtClean="0">
                <a:latin typeface="Times New Roman" pitchFamily="18" charset="0"/>
              </a:rPr>
              <a:pPr/>
              <a:t>13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0ACA-920D-4F41-A6AD-EC5CD45F5C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0E7F-7527-4A0C-BF81-161832A23A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861B-E3CF-4CDF-A8D1-8B27905B29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2D12-5A0E-44B6-BF0D-1F918008D0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4429-0114-4A97-A4A5-42540F90C1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6E39-5C9F-49AA-AE34-6EB54F1AD4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D6269-9652-4E90-A2F6-CED70C2AD7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A35F-D6F3-4066-BE3E-9E34930CBD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66AD-8DAF-454F-82AF-4DB9025769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0A11-5CC4-47DC-A93E-B0C21388B7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6F7CE-8E32-4232-BF06-AB444BC306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7D15538-36EE-411E-A49B-F3491ADBA8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ojekt_do_power_point_S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647700"/>
          </a:xfrm>
        </p:spPr>
        <p:txBody>
          <a:bodyPr/>
          <a:lstStyle/>
          <a:p>
            <a:pPr eaLnBrk="1" hangingPunct="1"/>
            <a:r>
              <a:rPr lang="sk-SK" sz="5000" b="1" dirty="0" smtClean="0">
                <a:solidFill>
                  <a:schemeClr val="bg1"/>
                </a:solidFill>
                <a:latin typeface="Calibri" pitchFamily="34" charset="0"/>
              </a:rPr>
              <a:t>Postup pri zavádzaní zmien</a:t>
            </a:r>
            <a:endParaRPr lang="pl-PL" sz="5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71097-DA36-4219-B15D-6A24290BA997}" type="slidenum">
              <a:rPr lang="pl-PL" sz="1200" smtClean="0">
                <a:latin typeface="Calibri" pitchFamily="34" charset="0"/>
              </a:rPr>
              <a:pPr/>
              <a:t>10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1267" name="Picture 2" descr="projekt_do_power_point_SK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132856"/>
            <a:ext cx="821055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lvl="0" indent="-269875"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Zmena hodnôt rozpočtových kategórii o viac ako 20% v pomere k ich pôvodným hodnotám,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Nefinančné zmeny v rozpočte,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Zmena vecného a finančného harmonogramu,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Pridávanie nových aktivít v projekte,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Zmena ukazovateľov,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sk-SK" dirty="0" smtClean="0">
                <a:latin typeface="Calibri" pitchFamily="34" charset="0"/>
              </a:rPr>
              <a:t>Dodatkové práce.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sk-SK" sz="1800" b="1" kern="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sk-SK" b="1" dirty="0" smtClean="0">
                <a:latin typeface="Calibri" pitchFamily="34" charset="0"/>
              </a:rPr>
              <a:t>Postup zavádzania zmien vyžadujúcich súhlas STS sa nevzťahuje na úspory vzniknuté vo výsledku uskutočneného verejného obstarávania v rozpočtovej kategórii 7 „Investície“.</a:t>
            </a:r>
            <a:endParaRPr lang="sk-SK" b="1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288" y="1268413"/>
            <a:ext cx="8280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Zmeny vyžadujúce súhlas </a:t>
            </a:r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STS</a:t>
            </a:r>
            <a:endParaRPr lang="en-US" sz="3200" b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7F5F9-4828-4FA9-B02E-D2772628A7CE}" type="slidenum">
              <a:rPr lang="pl-PL" sz="1200" smtClean="0">
                <a:latin typeface="Calibri" pitchFamily="34" charset="0"/>
              </a:rPr>
              <a:pPr/>
              <a:t>11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2291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2348880"/>
            <a:ext cx="792321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2000" dirty="0" smtClean="0">
                <a:latin typeface="Calibri" pitchFamily="34" charset="0"/>
              </a:rPr>
              <a:t>Zmena hodnôt rozpočtových kategórii o viac ako 20% v pomere k ich pôvodným hodnotám </a:t>
            </a:r>
          </a:p>
          <a:p>
            <a:pPr algn="ctr">
              <a:spcBef>
                <a:spcPct val="20000"/>
              </a:spcBef>
              <a:defRPr/>
            </a:pPr>
            <a:endParaRPr lang="sk-SK" sz="20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sk-SK" sz="20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2000" dirty="0" smtClean="0">
                <a:latin typeface="Calibri" pitchFamily="34" charset="0"/>
              </a:rPr>
              <a:t>Limit nad 20% = zmena hodnoty kategórie rozpočtu partnera schváleného </a:t>
            </a:r>
            <a:r>
              <a:rPr lang="sk-SK" sz="2000" b="1" dirty="0" smtClean="0">
                <a:latin typeface="Calibri" pitchFamily="34" charset="0"/>
              </a:rPr>
              <a:t>k zmluve o FP </a:t>
            </a:r>
            <a:r>
              <a:rPr lang="sk-SK" sz="2000" dirty="0" smtClean="0">
                <a:latin typeface="Calibri" pitchFamily="34" charset="0"/>
              </a:rPr>
              <a:t>– kalkuluje sa na úrovni rozpočtov jednotlivých projektových partnerov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k-SK" sz="2000" kern="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k-SK" sz="2000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99592" y="1340768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Zmeny vyžadujúce súhlas STS </a:t>
            </a:r>
            <a:endParaRPr lang="en-US" sz="3200" b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7F5F9-4828-4FA9-B02E-D2772628A7CE}" type="slidenum">
              <a:rPr lang="pl-PL" sz="1200" smtClean="0">
                <a:latin typeface="Calibri" pitchFamily="34" charset="0"/>
              </a:rPr>
              <a:pPr/>
              <a:t>12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2291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2348880"/>
            <a:ext cx="792321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sk-SK" sz="2000" kern="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Nefinančné zmeny v rozpočte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dirty="0" smtClean="0">
                <a:latin typeface="Calibri" pitchFamily="34" charset="0"/>
              </a:rPr>
              <a:t>Zmena popisov jednotlivých rozpočtových položiek alebo pridávanie nových položiek</a:t>
            </a:r>
            <a:endParaRPr lang="sk-SK" sz="2000" kern="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sk-SK" sz="2000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99592" y="1340768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Zmeny vyžadujúce súhlas STS </a:t>
            </a:r>
            <a:endParaRPr lang="en-US" sz="3200" b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9596D-A0BE-4A25-826A-DA34470B101A}" type="slidenum">
              <a:rPr lang="pl-PL" sz="1200" smtClean="0">
                <a:latin typeface="Calibri" pitchFamily="34" charset="0"/>
              </a:rPr>
              <a:pPr/>
              <a:t>13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3315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2349500"/>
            <a:ext cx="77724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pl-PL" sz="2000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9552" y="1628800"/>
            <a:ext cx="80645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Zmeny vyžadujúce súhlas STS </a:t>
            </a:r>
            <a:endParaRPr lang="en-US" sz="2800" b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27584" y="2780928"/>
            <a:ext cx="7632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Zmena vecného a finančného harmonogramu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dirty="0" smtClean="0">
                <a:latin typeface="Calibri" pitchFamily="34" charset="0"/>
              </a:rPr>
              <a:t>V prípade, že rozdiel medzi skutočným termínom realizácie aktivity a termínom vo vecnom a finančnom harmonograme je </a:t>
            </a:r>
            <a:r>
              <a:rPr lang="sk-SK" sz="2000" b="1" dirty="0" smtClean="0">
                <a:latin typeface="Calibri" pitchFamily="34" charset="0"/>
              </a:rPr>
              <a:t>väčší ako 6 mesiacov </a:t>
            </a:r>
            <a:r>
              <a:rPr lang="sk-SK" sz="2000" dirty="0" smtClean="0">
                <a:latin typeface="Calibri" pitchFamily="34" charset="0"/>
              </a:rPr>
              <a:t>alebo má vplyv na </a:t>
            </a:r>
            <a:r>
              <a:rPr lang="sk-SK" sz="2000" b="1" dirty="0" smtClean="0">
                <a:latin typeface="Calibri" pitchFamily="34" charset="0"/>
              </a:rPr>
              <a:t>termín ukončenia projektu</a:t>
            </a:r>
            <a:r>
              <a:rPr lang="sk-SK" sz="2000" dirty="0" smtClean="0">
                <a:latin typeface="Calibri" pitchFamily="34" charset="0"/>
              </a:rPr>
              <a:t>, vyžaduje sa aktualizácia harmonogramu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dirty="0" smtClean="0">
                <a:latin typeface="Calibri" pitchFamily="34" charset="0"/>
              </a:rPr>
              <a:t>Zmena hodnôt aktivít, etáp v harmonograme nevyplývajúca zo zmeny rozpočtu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k-SK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91C75F-3D83-4C25-8199-67A6CF4B012F}" type="slidenum">
              <a:rPr lang="pl-PL" sz="1200" smtClean="0">
                <a:latin typeface="Calibri" pitchFamily="34" charset="0"/>
              </a:rPr>
              <a:pPr/>
              <a:t>14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4339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750" y="1412776"/>
            <a:ext cx="8064500" cy="5763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2. Zmeny vyžadujúce súhlas STS </a:t>
            </a:r>
            <a:endParaRPr lang="en-US" sz="2800" b="1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84213" y="2204864"/>
            <a:ext cx="7772400" cy="4032448"/>
          </a:xfrm>
        </p:spPr>
        <p:txBody>
          <a:bodyPr/>
          <a:lstStyle/>
          <a:p>
            <a:pPr algn="ctr">
              <a:buNone/>
            </a:pPr>
            <a:r>
              <a:rPr lang="sk-SK" sz="2000" b="1" dirty="0" smtClean="0">
                <a:solidFill>
                  <a:schemeClr val="accent6"/>
                </a:solidFill>
                <a:latin typeface="Calibri" pitchFamily="34" charset="0"/>
              </a:rPr>
              <a:t>Pridávanie nových aktivít v projekte</a:t>
            </a:r>
          </a:p>
          <a:p>
            <a:pPr>
              <a:defRPr/>
            </a:pPr>
            <a:r>
              <a:rPr lang="sk-SK" sz="2000" dirty="0" smtClean="0">
                <a:latin typeface="Calibri" pitchFamily="34" charset="0"/>
              </a:rPr>
              <a:t>Nové aktivity môžu byť pridávané do projektu len s podmienkou, že sú úzko spojené s charakterom a cieľmi projektu</a:t>
            </a:r>
          </a:p>
          <a:p>
            <a:pPr>
              <a:buNone/>
              <a:defRPr/>
            </a:pPr>
            <a:endParaRPr lang="sk-SK" sz="2000" dirty="0" smtClean="0">
              <a:latin typeface="Calibri" pitchFamily="34" charset="0"/>
            </a:endParaRPr>
          </a:p>
          <a:p>
            <a:pPr algn="ctr">
              <a:buNone/>
              <a:defRPr/>
            </a:pPr>
            <a:r>
              <a:rPr lang="sk-SK" sz="2000" b="1" dirty="0" smtClean="0">
                <a:solidFill>
                  <a:schemeClr val="accent6"/>
                </a:solidFill>
                <a:latin typeface="Calibri" pitchFamily="34" charset="0"/>
              </a:rPr>
              <a:t>Zmena ukazovateľov</a:t>
            </a:r>
          </a:p>
          <a:p>
            <a:pPr>
              <a:defRPr/>
            </a:pPr>
            <a:r>
              <a:rPr lang="sk-SK" sz="2000" dirty="0" smtClean="0">
                <a:latin typeface="Calibri" pitchFamily="34" charset="0"/>
              </a:rPr>
              <a:t>Zmeny týkajúce sa hodnôt jednotlivých ukazovateľov projektu (a to zmeny zvyšujúce ako aj znižujúce hodnotu daného ukazovateľa) </a:t>
            </a:r>
            <a:r>
              <a:rPr lang="sk-SK" sz="2000" dirty="0" err="1" smtClean="0">
                <a:latin typeface="Calibri" pitchFamily="34" charset="0"/>
              </a:rPr>
              <a:t>potebné</a:t>
            </a:r>
            <a:r>
              <a:rPr lang="sk-SK" sz="2000" dirty="0" smtClean="0">
                <a:latin typeface="Calibri" pitchFamily="34" charset="0"/>
              </a:rPr>
              <a:t> dohodnúť s STS</a:t>
            </a:r>
            <a:endParaRPr lang="sk-SK" sz="20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>
              <a:defRPr/>
            </a:pPr>
            <a:endParaRPr lang="sk-SK" sz="2000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58941-C1B7-4D7A-A647-50ADF6FC82CA}" type="slidenum">
              <a:rPr lang="pl-PL" sz="1200" smtClean="0">
                <a:latin typeface="Calibri" pitchFamily="34" charset="0"/>
              </a:rPr>
              <a:pPr/>
              <a:t>15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5363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4213" y="1412875"/>
            <a:ext cx="7772400" cy="431800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2. Zmeny vyžadujúce súhlas STS </a:t>
            </a:r>
            <a:endParaRPr lang="sk-SK" sz="28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84213" y="2420889"/>
            <a:ext cx="7772400" cy="2736900"/>
          </a:xfrm>
        </p:spPr>
        <p:txBody>
          <a:bodyPr/>
          <a:lstStyle/>
          <a:p>
            <a:pPr algn="ctr">
              <a:buNone/>
            </a:pPr>
            <a:r>
              <a:rPr lang="sk-SK" sz="2000" b="1" dirty="0" smtClean="0">
                <a:solidFill>
                  <a:schemeClr val="accent6"/>
                </a:solidFill>
                <a:latin typeface="Calibri" pitchFamily="34" charset="0"/>
              </a:rPr>
              <a:t>Dodatkové práce (1)</a:t>
            </a:r>
          </a:p>
          <a:p>
            <a:pPr algn="ctr">
              <a:buNone/>
            </a:pPr>
            <a:endParaRPr lang="sk-SK" sz="20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sk-SK" sz="2800" dirty="0" smtClean="0">
                <a:latin typeface="Calibri" pitchFamily="34" charset="0"/>
              </a:rPr>
              <a:t>Dodatkové práce podľa predpisov o verejnom obstarávaní na poľskej a slovenskej strane, ktoré neboli predtým naplánované v projektovom rozpočte, sa môžu považovať za oprávnený výdavok iba v prípade zavedenia zmeny v projekte za súhlasu 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6A7A75-4361-49AB-B570-B6111CBCD3B7}" type="slidenum">
              <a:rPr lang="pl-PL" sz="1200" smtClean="0">
                <a:latin typeface="Calibri" pitchFamily="34" charset="0"/>
              </a:rPr>
              <a:pPr/>
              <a:t>16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16387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4213" y="1341439"/>
            <a:ext cx="7772400" cy="575394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2. Zmeny vyžadujúce súhlas STS </a:t>
            </a:r>
            <a:endParaRPr lang="sk-SK" sz="28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84213" y="2204864"/>
            <a:ext cx="7772400" cy="3895899"/>
          </a:xfrm>
        </p:spPr>
        <p:txBody>
          <a:bodyPr/>
          <a:lstStyle/>
          <a:p>
            <a:pPr marL="0" indent="0" algn="ctr">
              <a:buNone/>
            </a:pPr>
            <a:r>
              <a:rPr lang="sk-SK" sz="2000" b="1" dirty="0" smtClean="0">
                <a:solidFill>
                  <a:schemeClr val="accent6"/>
                </a:solidFill>
                <a:latin typeface="Calibri" pitchFamily="34" charset="0"/>
              </a:rPr>
              <a:t>Dodatkové práce (2)</a:t>
            </a:r>
          </a:p>
          <a:p>
            <a:pPr marL="0" indent="0">
              <a:buNone/>
            </a:pPr>
            <a:endParaRPr lang="sk-SK" sz="20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k-SK" sz="2000" dirty="0" smtClean="0">
                <a:latin typeface="Calibri" pitchFamily="34" charset="0"/>
              </a:rPr>
              <a:t>Aby sa dodatkové práce mohli považovať za oprávnený výdavok, musia byť súčasne splnené nižšie uvedené podmienky:</a:t>
            </a:r>
          </a:p>
          <a:p>
            <a:pPr lvl="0"/>
            <a:r>
              <a:rPr lang="sk-SK" sz="2000" dirty="0" smtClean="0">
                <a:latin typeface="Calibri" pitchFamily="34" charset="0"/>
              </a:rPr>
              <a:t>výdavok je odôvodnený a nevyhnutný pre realizáciu cieľa projektu,</a:t>
            </a:r>
          </a:p>
          <a:p>
            <a:pPr lvl="0"/>
            <a:r>
              <a:rPr lang="sk-SK" sz="2000" dirty="0" smtClean="0">
                <a:latin typeface="Calibri" pitchFamily="34" charset="0"/>
              </a:rPr>
              <a:t>výdavok sa nedal predvídať v etape prípravy projektu a je v súčasnosti nevyhnutný pre správnu realizáciu projektu,</a:t>
            </a:r>
          </a:p>
          <a:p>
            <a:pPr lvl="0"/>
            <a:r>
              <a:rPr lang="sk-SK" sz="2000" dirty="0" smtClean="0">
                <a:latin typeface="Calibri" pitchFamily="34" charset="0"/>
              </a:rPr>
              <a:t>finančný príspevok pre projekt po zohľadnení výdavku na práce </a:t>
            </a:r>
            <a:r>
              <a:rPr lang="sk-SK" sz="2000" dirty="0" err="1" smtClean="0">
                <a:latin typeface="Calibri" pitchFamily="34" charset="0"/>
              </a:rPr>
              <a:t>naviac</a:t>
            </a:r>
            <a:r>
              <a:rPr lang="sk-SK" sz="2000" dirty="0" smtClean="0">
                <a:latin typeface="Calibri" pitchFamily="34" charset="0"/>
              </a:rPr>
              <a:t> nesmie presiahnuť sumu určenú v zmluve o poskytnutí finančného príspevku pre projekt,</a:t>
            </a:r>
          </a:p>
          <a:p>
            <a:r>
              <a:rPr lang="sk-SK" sz="2000" dirty="0" smtClean="0">
                <a:latin typeface="Calibri" pitchFamily="34" charset="0"/>
              </a:rPr>
              <a:t>výdavok musí byť realizovaný v súlade s predpismi o verejnom obstarávaní</a:t>
            </a:r>
            <a:endParaRPr lang="sk-SK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DD6F7-28AC-451A-8F45-FADE13897C87}" type="slidenum">
              <a:rPr lang="pl-PL" sz="1200" smtClean="0">
                <a:latin typeface="Calibri" pitchFamily="34" charset="0"/>
              </a:rPr>
              <a:pPr/>
              <a:t>17</a:t>
            </a:fld>
            <a:endParaRPr lang="pl-PL" sz="1200" smtClean="0">
              <a:latin typeface="Calibri" pitchFamily="34" charset="0"/>
            </a:endParaRPr>
          </a:p>
        </p:txBody>
      </p:sp>
      <p:pic>
        <p:nvPicPr>
          <p:cNvPr id="17411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556294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2. Zmeny vyžadujúce súhlas STS </a:t>
            </a:r>
            <a:endParaRPr lang="sk-SK" sz="2800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410445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sk-SK" sz="36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latin typeface="Calibri" pitchFamily="34" charset="0"/>
              </a:rPr>
              <a:t>POZOR !!!</a:t>
            </a:r>
          </a:p>
          <a:p>
            <a:pPr marL="0" indent="0" algn="ctr">
              <a:buNone/>
              <a:defRPr/>
            </a:pPr>
            <a:endParaRPr lang="sk-SK" sz="1600" dirty="0" smtClean="0">
              <a:latin typeface="Calibri" pitchFamily="34" charset="0"/>
            </a:endParaRPr>
          </a:p>
          <a:p>
            <a:pPr marL="357188" indent="-357188" algn="ctr">
              <a:buNone/>
              <a:defRPr/>
            </a:pPr>
            <a:r>
              <a:rPr lang="sk-SK" sz="2000" dirty="0" smtClean="0"/>
              <a:t>Za účelom zaistenia správnej realizácie projektu je potrebné predložiť úplnú a z formálneho a meritórneho hľadiska správne vyplnenú žiadosť vyžadujúcu si rozhodnutie STS </a:t>
            </a:r>
            <a:r>
              <a:rPr lang="sk-SK" sz="2000" dirty="0" smtClean="0">
                <a:latin typeface="Calibri" pitchFamily="34" charset="0"/>
              </a:rPr>
              <a:t>musí byť predložená na </a:t>
            </a:r>
            <a:r>
              <a:rPr lang="en-US" sz="2000" dirty="0" smtClean="0">
                <a:latin typeface="Calibri" pitchFamily="34" charset="0"/>
              </a:rPr>
              <a:t>STS </a:t>
            </a:r>
            <a:r>
              <a:rPr lang="sk-SK" sz="2000" b="1" u="sng" dirty="0" smtClean="0">
                <a:latin typeface="Calibri" pitchFamily="34" charset="0"/>
              </a:rPr>
              <a:t>najneskôr jeden mesiac pred ukončením projektu</a:t>
            </a:r>
            <a:endParaRPr lang="en-US" sz="2000" b="1" u="sng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57188" indent="-357188" algn="ctr">
              <a:buNone/>
              <a:defRPr/>
            </a:pPr>
            <a:r>
              <a:rPr lang="sk-SK" sz="2000" dirty="0" smtClean="0">
                <a:latin typeface="Calibri" pitchFamily="34" charset="0"/>
              </a:rPr>
              <a:t>Žiadosti </a:t>
            </a:r>
            <a:r>
              <a:rPr lang="sk-SK" sz="2000" dirty="0" smtClean="0">
                <a:latin typeface="Calibri" pitchFamily="34" charset="0"/>
              </a:rPr>
              <a:t>o zmenu predložené po  danom termíne budú automaticky zamietnuté</a:t>
            </a: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DD6F7-28AC-451A-8F45-FADE13897C87}" type="slidenum">
              <a:rPr lang="pl-PL" sz="1200" smtClean="0">
                <a:latin typeface="Calibri" pitchFamily="34" charset="0"/>
              </a:rPr>
              <a:pPr/>
              <a:t>18</a:t>
            </a:fld>
            <a:endParaRPr lang="pl-PL" sz="1200" smtClean="0">
              <a:latin typeface="Calibri" pitchFamily="34" charset="0"/>
            </a:endParaRPr>
          </a:p>
        </p:txBody>
      </p:sp>
      <p:pic>
        <p:nvPicPr>
          <p:cNvPr id="17411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2400" cy="556294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2. Zmeny vyžadujúce súhlas STS </a:t>
            </a:r>
            <a:endParaRPr lang="sk-SK" sz="2800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83568" y="2132856"/>
            <a:ext cx="7772400" cy="4104456"/>
          </a:xfrm>
        </p:spPr>
        <p:txBody>
          <a:bodyPr/>
          <a:lstStyle/>
          <a:p>
            <a:pPr marL="0" indent="0" algn="ctr">
              <a:buNone/>
              <a:defRPr/>
            </a:pPr>
            <a:endParaRPr lang="sk-SK" sz="1600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r>
              <a:rPr lang="sk-SK" sz="2000" dirty="0" smtClean="0">
                <a:latin typeface="Calibri" pitchFamily="34" charset="0"/>
              </a:rPr>
              <a:t>Pripomienky z STS emailom do 14 dní</a:t>
            </a:r>
          </a:p>
          <a:p>
            <a:pPr marL="357188" indent="-357188" algn="just">
              <a:defRPr/>
            </a:pPr>
            <a:r>
              <a:rPr lang="sk-SK" sz="2000" dirty="0" smtClean="0">
                <a:latin typeface="Calibri" pitchFamily="34" charset="0"/>
              </a:rPr>
              <a:t>VP má </a:t>
            </a:r>
            <a:r>
              <a:rPr lang="sk-SK" sz="2000" b="1" u="sng" dirty="0" smtClean="0">
                <a:latin typeface="Calibri" pitchFamily="34" charset="0"/>
              </a:rPr>
              <a:t>14 dní na doručenie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sk-SK" sz="2000" dirty="0" smtClean="0">
                <a:latin typeface="Calibri" pitchFamily="34" charset="0"/>
              </a:rPr>
              <a:t>opravenej (doplnenej) verzie na STS – rozhoduje  dátum doručenia na STS</a:t>
            </a:r>
            <a:endParaRPr lang="en-US" sz="2000" b="1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r>
              <a:rPr lang="en-US" sz="2000" dirty="0" smtClean="0">
                <a:latin typeface="Calibri" pitchFamily="34" charset="0"/>
              </a:rPr>
              <a:t>VP </a:t>
            </a:r>
            <a:r>
              <a:rPr lang="sk-SK" sz="2000" dirty="0" smtClean="0">
                <a:latin typeface="Calibri" pitchFamily="34" charset="0"/>
              </a:rPr>
              <a:t>má možnosť </a:t>
            </a:r>
            <a:r>
              <a:rPr lang="sk-SK" sz="2000" b="1" dirty="0" smtClean="0">
                <a:latin typeface="Calibri" pitchFamily="34" charset="0"/>
              </a:rPr>
              <a:t>2 opráv alebo doplnení dokumentov</a:t>
            </a:r>
          </a:p>
          <a:p>
            <a:pPr marL="357188" indent="-357188" algn="just">
              <a:defRPr/>
            </a:pPr>
            <a:r>
              <a:rPr lang="sk-SK" sz="2000" dirty="0" smtClean="0">
                <a:latin typeface="Calibri" pitchFamily="34" charset="0"/>
              </a:rPr>
              <a:t>Nedodržanie termínu, resp. nesplnenie pripomienok STS = jedna možnosť na opravu menej, resp. zamietnutie žiadosti (2. korekcia)</a:t>
            </a:r>
          </a:p>
          <a:p>
            <a:pPr marL="357188" indent="-357188" algn="just">
              <a:defRPr/>
            </a:pPr>
            <a:r>
              <a:rPr lang="sk-SK" sz="2000" dirty="0" smtClean="0">
                <a:latin typeface="Calibri" pitchFamily="34" charset="0"/>
              </a:rPr>
              <a:t>VP môže podať </a:t>
            </a:r>
            <a:r>
              <a:rPr lang="sk-SK" sz="2000" b="1" u="sng" dirty="0" smtClean="0">
                <a:latin typeface="Calibri" pitchFamily="34" charset="0"/>
              </a:rPr>
              <a:t>max. 2 žiadosti v kalendárnom roku za celý projekt</a:t>
            </a: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  <a:p>
            <a:pPr marL="357188" indent="-357188" algn="just">
              <a:defRPr/>
            </a:pPr>
            <a:endParaRPr lang="sk-SK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Obrázok 44" descr="Obrázok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820896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BlokTextu 45"/>
          <p:cNvSpPr txBox="1"/>
          <p:nvPr/>
        </p:nvSpPr>
        <p:spPr>
          <a:xfrm>
            <a:off x="971550" y="1052513"/>
            <a:ext cx="7056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Postup pri zavádzaní zmien vyžadujúcich súhlas STS</a:t>
            </a:r>
            <a:endParaRPr lang="sk-SK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F9F797-E4FF-4D4E-B8F7-1B1899E53110}" type="slidenum">
              <a:rPr lang="pl-PL" sz="1200" smtClean="0">
                <a:latin typeface="Calibri" pitchFamily="34" charset="0"/>
              </a:rPr>
              <a:pPr/>
              <a:t>2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3075" name="Picture 5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1700213"/>
            <a:ext cx="77724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k-SK" sz="4000" b="1" dirty="0">
                <a:solidFill>
                  <a:schemeClr val="accent6"/>
                </a:solidFill>
                <a:latin typeface="Calibri" pitchFamily="34" charset="0"/>
              </a:rPr>
              <a:t>Zmeny sa môžu zavádzať do projektov predovšetkým</a:t>
            </a:r>
          </a:p>
          <a:p>
            <a:pPr algn="ctr">
              <a:defRPr/>
            </a:pPr>
            <a:r>
              <a:rPr lang="sk-SK" sz="4000" b="1" dirty="0">
                <a:solidFill>
                  <a:schemeClr val="accent6"/>
                </a:solidFill>
                <a:latin typeface="Calibri" pitchFamily="34" charset="0"/>
              </a:rPr>
              <a:t>v prípade, kedy nie je možné projekt realizovať za podmienok určených v schválenej žiadosti</a:t>
            </a:r>
          </a:p>
          <a:p>
            <a:pPr algn="ctr">
              <a:defRPr/>
            </a:pPr>
            <a:r>
              <a:rPr lang="sk-SK" sz="4000" b="1" dirty="0">
                <a:solidFill>
                  <a:schemeClr val="accent6"/>
                </a:solidFill>
                <a:latin typeface="Calibri" pitchFamily="34" charset="0"/>
              </a:rPr>
              <a:t>o finančný príspevok.</a:t>
            </a:r>
            <a:endParaRPr lang="pl-PL" sz="4000" b="1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D4874-29E6-4044-AEC9-90A6F72DE4CD}" type="slidenum">
              <a:rPr lang="pl-PL" sz="1200" smtClean="0">
                <a:latin typeface="Calibri" pitchFamily="34" charset="0"/>
              </a:rPr>
              <a:pPr/>
              <a:t>20</a:t>
            </a:fld>
            <a:endParaRPr lang="pl-PL" sz="1200" smtClean="0">
              <a:latin typeface="Calibri" pitchFamily="34" charset="0"/>
            </a:endParaRPr>
          </a:p>
        </p:txBody>
      </p:sp>
      <p:pic>
        <p:nvPicPr>
          <p:cNvPr id="20483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771525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3. Úspory po verejnom obstarávaní </a:t>
            </a:r>
            <a:b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v kategórii 7 „Investície” </a:t>
            </a:r>
            <a:endParaRPr lang="sk-SK" sz="2800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684213" y="2996952"/>
            <a:ext cx="7772400" cy="2952998"/>
          </a:xfrm>
        </p:spPr>
        <p:txBody>
          <a:bodyPr/>
          <a:lstStyle/>
          <a:p>
            <a:pPr>
              <a:defRPr/>
            </a:pPr>
            <a:r>
              <a:rPr lang="sk-SK" sz="2400" dirty="0" smtClean="0">
                <a:latin typeface="Calibri" pitchFamily="34" charset="0"/>
              </a:rPr>
              <a:t>Všetky úspory, ktoré vznikli vo výsledku ukončeného  verejného obstarávania v rámci kategórie 7 „Investície“, sú prostriedkami Programu</a:t>
            </a:r>
          </a:p>
          <a:p>
            <a:pPr>
              <a:defRPr/>
            </a:pPr>
            <a:r>
              <a:rPr lang="sk-SK" sz="2400" dirty="0" smtClean="0">
                <a:latin typeface="Calibri" pitchFamily="34" charset="0"/>
              </a:rPr>
              <a:t>Rozhodnutie o ich eventuálnom využití v projekte prijíma Spoločný technický sekretariát alebo Monitorovací výbor (MV)</a:t>
            </a:r>
            <a:endParaRPr lang="sk-SK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864096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3. Úspory po verejnom obstarávaní </a:t>
            </a:r>
            <a:b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v kategórii 7 „Investície” </a:t>
            </a:r>
            <a:endParaRPr lang="sk-SK" sz="2800" dirty="0">
              <a:latin typeface="Calibri" pitchFamily="34" charset="0"/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755576" y="2852936"/>
            <a:ext cx="7772400" cy="2952328"/>
          </a:xfrm>
        </p:spPr>
        <p:txBody>
          <a:bodyPr/>
          <a:lstStyle/>
          <a:p>
            <a:pPr algn="just">
              <a:buNone/>
              <a:defRPr/>
            </a:pPr>
            <a:r>
              <a:rPr lang="sk-SK" sz="2000" dirty="0" smtClean="0">
                <a:latin typeface="Calibri" pitchFamily="34" charset="0"/>
              </a:rPr>
              <a:t>Využitie úspor po VO:</a:t>
            </a:r>
          </a:p>
          <a:p>
            <a:pPr algn="just">
              <a:defRPr/>
            </a:pPr>
            <a:r>
              <a:rPr lang="sk-SK" sz="2000" dirty="0" smtClean="0">
                <a:latin typeface="Calibri" pitchFamily="34" charset="0"/>
              </a:rPr>
              <a:t>nemení sa vecný rozsah projektu         </a:t>
            </a:r>
          </a:p>
          <a:p>
            <a:pPr algn="just">
              <a:defRPr/>
            </a:pPr>
            <a:endParaRPr lang="sk-SK" sz="2000" dirty="0" smtClean="0">
              <a:latin typeface="Calibri" pitchFamily="34" charset="0"/>
            </a:endParaRPr>
          </a:p>
          <a:p>
            <a:pPr algn="just">
              <a:buNone/>
              <a:defRPr/>
            </a:pPr>
            <a:r>
              <a:rPr lang="sk-SK" sz="2000" dirty="0" smtClean="0">
                <a:latin typeface="Calibri" pitchFamily="34" charset="0"/>
              </a:rPr>
              <a:t>			súhlas STS</a:t>
            </a:r>
          </a:p>
          <a:p>
            <a:pPr algn="just">
              <a:defRPr/>
            </a:pPr>
            <a:r>
              <a:rPr lang="sk-SK" sz="2000" dirty="0" smtClean="0">
                <a:latin typeface="Calibri" pitchFamily="34" charset="0"/>
              </a:rPr>
              <a:t>mení sa vecný rozsah projektu 	     </a:t>
            </a:r>
          </a:p>
          <a:p>
            <a:pPr algn="just">
              <a:buNone/>
              <a:defRPr/>
            </a:pPr>
            <a:endParaRPr lang="sk-SK" sz="2000" dirty="0" smtClean="0">
              <a:latin typeface="Calibri" pitchFamily="34" charset="0"/>
            </a:endParaRPr>
          </a:p>
          <a:p>
            <a:pPr algn="just">
              <a:buNone/>
              <a:defRPr/>
            </a:pPr>
            <a:r>
              <a:rPr lang="sk-SK" sz="2000" dirty="0" smtClean="0">
                <a:latin typeface="Calibri" pitchFamily="34" charset="0"/>
              </a:rPr>
              <a:t>       		súhlas MV</a:t>
            </a:r>
          </a:p>
          <a:p>
            <a:pPr algn="just">
              <a:defRPr/>
            </a:pPr>
            <a:endParaRPr lang="sk-SK" sz="2000" dirty="0" smtClean="0">
              <a:latin typeface="Calibri" pitchFamily="34" charset="0"/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3131840" y="3645024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3131840" y="4797152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ázok 7" descr="Obrázok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655763"/>
            <a:ext cx="874871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900113" y="1052513"/>
            <a:ext cx="6985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Postup pri využívaní úspor po verejnom obstarávaní</a:t>
            </a:r>
            <a:endParaRPr lang="sk-SK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504056"/>
          </a:xfrm>
        </p:spPr>
        <p:txBody>
          <a:bodyPr/>
          <a:lstStyle/>
          <a:p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4. Iné zmeny</a:t>
            </a:r>
            <a:endParaRPr lang="sk-SK" sz="3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996952"/>
            <a:ext cx="7772400" cy="2520280"/>
          </a:xfrm>
        </p:spPr>
        <p:txBody>
          <a:bodyPr/>
          <a:lstStyle/>
          <a:p>
            <a:r>
              <a:rPr lang="sk-SK" sz="2200" dirty="0" smtClean="0">
                <a:latin typeface="Calibri" pitchFamily="34" charset="0"/>
              </a:rPr>
              <a:t>Všetky iné zmeny týkajúce sa realizácie projektu, ktoré neboli popísané v tomto postupe, podliehajú schváleniu STS alebo Monitorovacím výborom. </a:t>
            </a:r>
          </a:p>
          <a:p>
            <a:r>
              <a:rPr lang="sk-SK" sz="2200" dirty="0" smtClean="0">
                <a:latin typeface="Calibri" pitchFamily="34" charset="0"/>
              </a:rPr>
              <a:t>Vedúci partner kontaktuje priamo Spoločný technický sekretariát s </a:t>
            </a:r>
            <a:r>
              <a:rPr lang="sk-SK" sz="2200" smtClean="0">
                <a:latin typeface="Calibri" pitchFamily="34" charset="0"/>
              </a:rPr>
              <a:t>cieľom konzultovať </a:t>
            </a:r>
            <a:r>
              <a:rPr lang="sk-SK" sz="2200" dirty="0" smtClean="0">
                <a:latin typeface="Calibri" pitchFamily="34" charset="0"/>
              </a:rPr>
              <a:t>spôsob ich prípadného zavedenia.</a:t>
            </a:r>
            <a:endParaRPr lang="sk-SK" sz="2200" dirty="0">
              <a:latin typeface="Calibri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z="1200" smtClean="0">
                <a:latin typeface="Calibri" pitchFamily="34" charset="0"/>
              </a:rPr>
              <a:pPr>
                <a:defRPr/>
              </a:pPr>
              <a:t>23</a:t>
            </a:fld>
            <a:endParaRPr lang="pl-PL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483840"/>
          </a:xfrm>
        </p:spPr>
        <p:txBody>
          <a:bodyPr/>
          <a:lstStyle/>
          <a:p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5. Dodatky k zmluvám</a:t>
            </a:r>
            <a:endParaRPr lang="sk-SK" sz="3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420888"/>
            <a:ext cx="7772400" cy="3240360"/>
          </a:xfrm>
        </p:spPr>
        <p:txBody>
          <a:bodyPr/>
          <a:lstStyle/>
          <a:p>
            <a:pPr algn="just"/>
            <a:r>
              <a:rPr lang="sk-SK" sz="2200" dirty="0" smtClean="0">
                <a:latin typeface="Calibri" pitchFamily="34" charset="0"/>
              </a:rPr>
              <a:t>Dodatky k zmluve o poskytnutí finančného príspevku sa pripravujú iba v prípade, ak zmeny navrhované VP/RO si vyžadujú aktualizáciu obsahu zmluvy o poskytnutí finančného príspevku pre projekt (napr. zmena termínu, hodnoty finančného príspevku a pod.). </a:t>
            </a:r>
          </a:p>
          <a:p>
            <a:pPr algn="just"/>
            <a:r>
              <a:rPr lang="sk-SK" sz="2200" dirty="0" smtClean="0">
                <a:latin typeface="Calibri" pitchFamily="34" charset="0"/>
              </a:rPr>
              <a:t>Na žiadosť jednej zo strán zmluvy o poskytnutí finančného príspevku pripravuje STS návrh dodatku k zmluve. </a:t>
            </a:r>
          </a:p>
          <a:p>
            <a:pPr algn="just"/>
            <a:r>
              <a:rPr lang="sk-SK" sz="2200" b="1" u="sng" dirty="0" smtClean="0">
                <a:latin typeface="Calibri" pitchFamily="34" charset="0"/>
              </a:rPr>
              <a:t>VP je povinný predložiť STS dokumenty nevyhnutné na prípravu dodatku</a:t>
            </a:r>
            <a:r>
              <a:rPr lang="sk-SK" sz="2200" dirty="0" smtClean="0">
                <a:latin typeface="Calibri" pitchFamily="34" charset="0"/>
              </a:rPr>
              <a:t>.</a:t>
            </a:r>
            <a:endParaRPr lang="sk-SK" sz="2200" dirty="0">
              <a:latin typeface="Calibri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495300"/>
          </a:xfrm>
        </p:spPr>
        <p:txBody>
          <a:bodyPr/>
          <a:lstStyle/>
          <a:p>
            <a:pPr>
              <a:defRPr/>
            </a:pPr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6. Zásady a </a:t>
            </a:r>
            <a:r>
              <a:rPr lang="sk-SK" sz="3200" b="1" dirty="0" smtClean="0">
                <a:solidFill>
                  <a:schemeClr val="accent6"/>
                </a:solidFill>
                <a:latin typeface="Calibri" pitchFamily="34" charset="0"/>
              </a:rPr>
              <a:t>termíny</a:t>
            </a:r>
            <a:endParaRPr lang="sk-SK" sz="32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25604" name="Zástupný symbol obsahu 2"/>
          <p:cNvSpPr>
            <a:spLocks noGrp="1"/>
          </p:cNvSpPr>
          <p:nvPr>
            <p:ph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algn="ctr"/>
            <a:r>
              <a:rPr lang="pl-PL" sz="2400" b="1" dirty="0" err="1" smtClean="0"/>
              <a:t>Kompletná</a:t>
            </a:r>
            <a:r>
              <a:rPr lang="pl-PL" sz="2400" b="1" dirty="0" smtClean="0"/>
              <a:t> a </a:t>
            </a:r>
            <a:r>
              <a:rPr lang="pl-PL" sz="2400" b="1" dirty="0" err="1" smtClean="0"/>
              <a:t>formálne</a:t>
            </a:r>
            <a:r>
              <a:rPr lang="pl-PL" sz="2400" b="1" dirty="0" smtClean="0"/>
              <a:t> i </a:t>
            </a:r>
            <a:r>
              <a:rPr lang="pl-PL" sz="2400" b="1" dirty="0" err="1" smtClean="0"/>
              <a:t>vecne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správna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žiadosť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vedúceho</a:t>
            </a:r>
            <a:r>
              <a:rPr lang="pl-PL" sz="2400" b="1" dirty="0" smtClean="0"/>
              <a:t> partnera o </a:t>
            </a:r>
            <a:r>
              <a:rPr lang="pl-PL" sz="2400" b="1" dirty="0" err="1" smtClean="0"/>
              <a:t>zavedenie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zmien</a:t>
            </a:r>
            <a:r>
              <a:rPr lang="pl-PL" sz="2400" b="1" dirty="0" smtClean="0"/>
              <a:t> v </a:t>
            </a:r>
            <a:r>
              <a:rPr lang="pl-PL" sz="2400" b="1" dirty="0" err="1" smtClean="0"/>
              <a:t>projekte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popísaných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vo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vyššie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uvedenom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postupe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musí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byť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predložená</a:t>
            </a:r>
            <a:r>
              <a:rPr lang="pl-PL" sz="2400" b="1" dirty="0" smtClean="0"/>
              <a:t> na STS </a:t>
            </a:r>
            <a:r>
              <a:rPr lang="pl-PL" sz="2400" b="1" dirty="0" err="1" smtClean="0"/>
              <a:t>najneskôr</a:t>
            </a:r>
            <a:r>
              <a:rPr lang="pl-PL" sz="2400" b="1" dirty="0" smtClean="0"/>
              <a:t> jeden </a:t>
            </a:r>
            <a:r>
              <a:rPr lang="pl-PL" sz="2400" b="1" dirty="0" err="1" smtClean="0"/>
              <a:t>mesiac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pred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dátumom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ukončenia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realizácie</a:t>
            </a:r>
            <a:r>
              <a:rPr lang="pl-PL" sz="2400" b="1" dirty="0" smtClean="0"/>
              <a:t> projektu, </a:t>
            </a:r>
            <a:r>
              <a:rPr lang="pl-PL" sz="2400" b="1" dirty="0" err="1" smtClean="0"/>
              <a:t>ktorý</a:t>
            </a:r>
            <a:r>
              <a:rPr lang="pl-PL" sz="2400" b="1" dirty="0" smtClean="0"/>
              <a:t> je </a:t>
            </a:r>
            <a:r>
              <a:rPr lang="pl-PL" sz="2400" b="1" dirty="0" err="1" smtClean="0"/>
              <a:t>stanovený</a:t>
            </a:r>
            <a:r>
              <a:rPr lang="pl-PL" sz="2400" b="1" dirty="0" smtClean="0"/>
              <a:t> v § 4 </a:t>
            </a:r>
            <a:r>
              <a:rPr lang="pl-PL" sz="2400" b="1" dirty="0" err="1" smtClean="0"/>
              <a:t>ods</a:t>
            </a:r>
            <a:r>
              <a:rPr lang="pl-PL" sz="2400" b="1" dirty="0" smtClean="0"/>
              <a:t>. 1 bod 2 </a:t>
            </a:r>
            <a:r>
              <a:rPr lang="pl-PL" sz="2400" b="1" dirty="0" err="1" smtClean="0"/>
              <a:t>zmluvy</a:t>
            </a:r>
            <a:r>
              <a:rPr lang="pl-PL" sz="2400" b="1" dirty="0" smtClean="0"/>
              <a:t> o FP. </a:t>
            </a:r>
            <a:r>
              <a:rPr lang="pl-PL" sz="2400" b="1" dirty="0" err="1" smtClean="0"/>
              <a:t>Žiadosť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podaná</a:t>
            </a:r>
            <a:r>
              <a:rPr lang="pl-PL" sz="2400" b="1" dirty="0" smtClean="0"/>
              <a:t> v </a:t>
            </a:r>
            <a:r>
              <a:rPr lang="pl-PL" sz="2400" b="1" dirty="0" err="1" smtClean="0"/>
              <a:t>neskoršom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termíne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bude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automaticky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zamietnutá</a:t>
            </a:r>
            <a:r>
              <a:rPr lang="pl-PL" sz="2200" b="1" dirty="0" smtClean="0">
                <a:latin typeface="Calibri" pitchFamily="34" charset="0"/>
              </a:rPr>
              <a:t>.</a:t>
            </a:r>
          </a:p>
          <a:p>
            <a:pPr algn="ctr">
              <a:defRPr/>
            </a:pPr>
            <a:r>
              <a:rPr lang="pl-PL" sz="2200" dirty="0" err="1" smtClean="0">
                <a:latin typeface="Calibri" pitchFamily="34" charset="0"/>
              </a:rPr>
              <a:t>Všetky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err="1" smtClean="0">
                <a:latin typeface="Calibri" pitchFamily="34" charset="0"/>
              </a:rPr>
              <a:t>aktualizované</a:t>
            </a:r>
            <a:r>
              <a:rPr lang="pl-PL" sz="2200" dirty="0" smtClean="0">
                <a:latin typeface="Calibri" pitchFamily="34" charset="0"/>
              </a:rPr>
              <a:t> dokumenty (</a:t>
            </a:r>
            <a:r>
              <a:rPr lang="pl-PL" sz="2200" dirty="0" err="1" smtClean="0">
                <a:latin typeface="Calibri" pitchFamily="34" charset="0"/>
              </a:rPr>
              <a:t>žiadosť</a:t>
            </a:r>
            <a:r>
              <a:rPr lang="pl-PL" sz="2200" dirty="0" smtClean="0">
                <a:latin typeface="Calibri" pitchFamily="34" charset="0"/>
              </a:rPr>
              <a:t>, </a:t>
            </a:r>
            <a:r>
              <a:rPr lang="pl-PL" sz="2200" dirty="0" err="1" smtClean="0">
                <a:latin typeface="Calibri" pitchFamily="34" charset="0"/>
              </a:rPr>
              <a:t>rozpočet</a:t>
            </a:r>
            <a:r>
              <a:rPr lang="pl-PL" sz="2200" dirty="0" smtClean="0">
                <a:latin typeface="Calibri" pitchFamily="34" charset="0"/>
              </a:rPr>
              <a:t>, harmonogram) </a:t>
            </a:r>
            <a:r>
              <a:rPr lang="pl-PL" sz="2200" dirty="0" err="1" smtClean="0">
                <a:latin typeface="Calibri" pitchFamily="34" charset="0"/>
              </a:rPr>
              <a:t>musia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err="1" smtClean="0">
                <a:latin typeface="Calibri" pitchFamily="34" charset="0"/>
              </a:rPr>
              <a:t>byť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b="1" dirty="0" err="1" smtClean="0">
                <a:latin typeface="Calibri" pitchFamily="34" charset="0"/>
              </a:rPr>
              <a:t>parafované</a:t>
            </a:r>
            <a:r>
              <a:rPr lang="pl-PL" sz="2200" b="1" dirty="0" smtClean="0">
                <a:latin typeface="Calibri" pitchFamily="34" charset="0"/>
              </a:rPr>
              <a:t> a </a:t>
            </a:r>
            <a:r>
              <a:rPr lang="pl-PL" sz="2200" b="1" dirty="0" err="1" smtClean="0">
                <a:latin typeface="Calibri" pitchFamily="34" charset="0"/>
              </a:rPr>
              <a:t>datované</a:t>
            </a:r>
            <a:r>
              <a:rPr lang="pl-PL" sz="2200" b="1" dirty="0" smtClean="0">
                <a:latin typeface="Calibri" pitchFamily="34" charset="0"/>
              </a:rPr>
              <a:t> (</a:t>
            </a:r>
            <a:r>
              <a:rPr lang="pl-PL" sz="2200" b="1" dirty="0" err="1" smtClean="0">
                <a:latin typeface="Calibri" pitchFamily="34" charset="0"/>
              </a:rPr>
              <a:t>aktuálny</a:t>
            </a:r>
            <a:r>
              <a:rPr lang="pl-PL" sz="2200" b="1" dirty="0" smtClean="0">
                <a:latin typeface="Calibri" pitchFamily="34" charset="0"/>
              </a:rPr>
              <a:t> </a:t>
            </a:r>
            <a:r>
              <a:rPr lang="pl-PL" sz="2200" b="1" dirty="0" err="1" smtClean="0">
                <a:latin typeface="Calibri" pitchFamily="34" charset="0"/>
              </a:rPr>
              <a:t>dátum</a:t>
            </a:r>
            <a:r>
              <a:rPr lang="pl-PL" sz="2200" b="1" dirty="0" smtClean="0">
                <a:latin typeface="Calibri" pitchFamily="34" charset="0"/>
              </a:rPr>
              <a:t>).</a:t>
            </a:r>
            <a:endParaRPr lang="pl-PL" sz="2200" b="1" dirty="0" smtClean="0">
              <a:latin typeface="Calibri" pitchFamily="34" charset="0"/>
            </a:endParaRPr>
          </a:p>
        </p:txBody>
      </p:sp>
      <p:sp>
        <p:nvSpPr>
          <p:cNvPr id="25605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AC00C-155B-4351-A0F0-70796B191957}" type="slidenum">
              <a:rPr lang="pl-PL" sz="1200" smtClean="0">
                <a:latin typeface="Calibri" pitchFamily="34" charset="0"/>
              </a:rPr>
              <a:pPr/>
              <a:t>25</a:t>
            </a:fld>
            <a:endParaRPr lang="pl-PL" sz="12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771872"/>
          </a:xfrm>
        </p:spPr>
        <p:txBody>
          <a:bodyPr/>
          <a:lstStyle/>
          <a:p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Štátna pomoc </a:t>
            </a:r>
            <a:r>
              <a:rPr lang="sk-SK" sz="3200" b="1" dirty="0" err="1" smtClean="0">
                <a:solidFill>
                  <a:schemeClr val="accent2">
                    <a:lumMod val="75000"/>
                  </a:schemeClr>
                </a:solidFill>
              </a:rPr>
              <a:t>vc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</a:rPr>
              <a:t> zavádzanie zmien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2204864"/>
            <a:ext cx="7772400" cy="4032448"/>
          </a:xfrm>
        </p:spPr>
        <p:txBody>
          <a:bodyPr/>
          <a:lstStyle/>
          <a:p>
            <a:r>
              <a:rPr lang="sk-SK" sz="2000" dirty="0" smtClean="0"/>
              <a:t>Podľa § 12 bod 8 zmeny v rozpočtoch partnerov, na ktorých sa vzťahuje pomoc </a:t>
            </a:r>
            <a:r>
              <a:rPr lang="sk-SK" sz="2000" dirty="0" err="1" smtClean="0"/>
              <a:t>de</a:t>
            </a:r>
            <a:r>
              <a:rPr lang="sk-SK" sz="2000" dirty="0" smtClean="0"/>
              <a:t> </a:t>
            </a:r>
            <a:r>
              <a:rPr lang="sk-SK" sz="2000" dirty="0" err="1" smtClean="0"/>
              <a:t>minimis</a:t>
            </a:r>
            <a:r>
              <a:rPr lang="sk-SK" sz="2000" dirty="0" smtClean="0"/>
              <a:t> alebo regionálna investičná pomoc, musia byť v súlade s podmienkami uvedenými v programe pomoci a nemôžu viesť k zvýšeniu hodnoty poskytnutej pomoci.</a:t>
            </a:r>
            <a:endParaRPr lang="pl-PL" sz="2000" dirty="0" smtClean="0"/>
          </a:p>
          <a:p>
            <a:pPr lvl="0"/>
            <a:r>
              <a:rPr lang="sk-SK" sz="2000" dirty="0" smtClean="0"/>
              <a:t>Zavádzané zmeny musia byť v súlade s:</a:t>
            </a:r>
            <a:endParaRPr lang="pl-PL" sz="2000" dirty="0" smtClean="0"/>
          </a:p>
          <a:p>
            <a:pPr>
              <a:buNone/>
            </a:pPr>
            <a:r>
              <a:rPr lang="sk-SK" sz="2000" dirty="0" smtClean="0"/>
              <a:t>	-  programom pomoci, t. j. nariadením zo dňa 8.3.2013 o poskytovaní štátnej pomoci v rámci programov EÚS 2007-2013 (napr. termín poskytovania štátnej pomoci, definícia novej investície, motivačný účinok...) </a:t>
            </a:r>
            <a:endParaRPr lang="pl-PL" sz="2000" dirty="0" smtClean="0"/>
          </a:p>
          <a:p>
            <a:pPr>
              <a:buNone/>
            </a:pPr>
            <a:r>
              <a:rPr lang="sk-SK" sz="2000" dirty="0" smtClean="0"/>
              <a:t>	-  cieľom projektu a Programu (predovšetkým so zohľadnením cezhraničného dopadu)</a:t>
            </a:r>
            <a:endParaRPr lang="pl-PL" sz="2000" dirty="0" smtClean="0"/>
          </a:p>
          <a:p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240360"/>
          </a:xfrm>
        </p:spPr>
        <p:txBody>
          <a:bodyPr/>
          <a:lstStyle/>
          <a:p>
            <a:pPr algn="ctr">
              <a:buNone/>
            </a:pPr>
            <a:r>
              <a:rPr lang="sk-SK" b="1" i="1" dirty="0" smtClean="0">
                <a:solidFill>
                  <a:schemeClr val="accent6"/>
                </a:solidFill>
                <a:latin typeface="Calibri" pitchFamily="34" charset="0"/>
              </a:rPr>
              <a:t>Ďakujem za pozornosť</a:t>
            </a:r>
          </a:p>
          <a:p>
            <a:pPr algn="ctr">
              <a:buNone/>
            </a:pPr>
            <a:endParaRPr lang="sk-SK" sz="12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buNone/>
            </a:pPr>
            <a:endParaRPr lang="sk-SK" sz="12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buNone/>
            </a:pPr>
            <a:endParaRPr lang="sk-SK" sz="12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buNone/>
            </a:pPr>
            <a:endParaRPr lang="sk-SK" sz="12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buNone/>
            </a:pPr>
            <a:endParaRPr lang="sk-SK" sz="12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buNone/>
            </a:pPr>
            <a:endParaRPr lang="sk-SK" sz="1200" dirty="0" smtClean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F0A09F-EE3F-4063-B3F6-63B670044DA1}" type="slidenum">
              <a:rPr lang="pl-PL" sz="1200" smtClean="0">
                <a:latin typeface="Calibri" pitchFamily="34" charset="0"/>
              </a:rPr>
              <a:pPr/>
              <a:t>3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4099" name="Picture 2" descr="projekt_do_power_point_SK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700808"/>
            <a:ext cx="8424936" cy="4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k-SK" b="1" dirty="0">
                <a:solidFill>
                  <a:schemeClr val="accent6"/>
                </a:solidFill>
                <a:latin typeface="Calibri" pitchFamily="34" charset="0"/>
              </a:rPr>
              <a:t>Zmeny vyžadujúce súhlas Vedúceho partnera </a:t>
            </a:r>
            <a:endParaRPr lang="en-US" sz="1600" b="1" kern="0" dirty="0">
              <a:solidFill>
                <a:schemeClr val="accent6"/>
              </a:solidFill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Zmeny </a:t>
            </a:r>
            <a:r>
              <a:rPr lang="sk-SK" sz="1600" dirty="0">
                <a:latin typeface="Calibri" pitchFamily="34" charset="0"/>
              </a:rPr>
              <a:t>v rozpočte projektu do a rovnajúce sa 20% hodnôt rozpočtových kategórií </a:t>
            </a:r>
            <a:endParaRPr lang="en-US" sz="1600" kern="0" dirty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Nefinančné </a:t>
            </a:r>
            <a:r>
              <a:rPr lang="sk-SK" sz="1600" dirty="0">
                <a:latin typeface="Calibri" pitchFamily="34" charset="0"/>
              </a:rPr>
              <a:t>zmeny v rozpočte projektu </a:t>
            </a:r>
            <a:endParaRPr lang="en-US" sz="1600" kern="0" dirty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Zmeny </a:t>
            </a:r>
            <a:r>
              <a:rPr lang="sk-SK" sz="1600" dirty="0">
                <a:latin typeface="Calibri" pitchFamily="34" charset="0"/>
              </a:rPr>
              <a:t>vo vecnom a finančnom harmonograme</a:t>
            </a:r>
            <a:endParaRPr lang="sk-SK" sz="1600" kern="0" dirty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sk-SK" sz="2300" b="1" dirty="0">
                <a:solidFill>
                  <a:schemeClr val="accent6"/>
                </a:solidFill>
                <a:latin typeface="Calibri" pitchFamily="34" charset="0"/>
              </a:rPr>
              <a:t>Zmeny vyžadujúce súhlas Spoločného technického </a:t>
            </a:r>
            <a:r>
              <a:rPr lang="en-US" sz="2300" b="1" dirty="0" smtClean="0">
                <a:solidFill>
                  <a:schemeClr val="accent6"/>
                </a:solidFill>
                <a:latin typeface="Calibri" pitchFamily="34" charset="0"/>
              </a:rPr>
              <a:t>s</a:t>
            </a:r>
            <a:r>
              <a:rPr lang="sk-SK" sz="2300" b="1" dirty="0" err="1" smtClean="0">
                <a:solidFill>
                  <a:schemeClr val="accent6"/>
                </a:solidFill>
                <a:latin typeface="Calibri" pitchFamily="34" charset="0"/>
              </a:rPr>
              <a:t>ekretariátu</a:t>
            </a:r>
            <a:r>
              <a:rPr lang="sk-SK" sz="2300" b="1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endParaRPr lang="en-US" sz="23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Zmeny </a:t>
            </a:r>
            <a:r>
              <a:rPr lang="sk-SK" sz="1600" dirty="0">
                <a:latin typeface="Calibri" pitchFamily="34" charset="0"/>
              </a:rPr>
              <a:t>v rozpočte projektu nad 20% hodnôt rozpočtových </a:t>
            </a:r>
            <a:r>
              <a:rPr lang="sk-SK" sz="1600" dirty="0" smtClean="0">
                <a:latin typeface="Calibri" pitchFamily="34" charset="0"/>
              </a:rPr>
              <a:t>kategórií</a:t>
            </a:r>
            <a:endParaRPr lang="en-US" sz="1600" dirty="0" smtClean="0">
              <a:latin typeface="Calibri" pitchFamily="34" charset="0"/>
            </a:endParaRPr>
          </a:p>
          <a:p>
            <a:pPr marL="444500" indent="-4445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Nefinančné </a:t>
            </a:r>
            <a:r>
              <a:rPr lang="sk-SK" sz="1600" dirty="0">
                <a:latin typeface="Calibri" pitchFamily="34" charset="0"/>
              </a:rPr>
              <a:t>zmeny v </a:t>
            </a:r>
            <a:r>
              <a:rPr lang="sk-SK" sz="1600" dirty="0" smtClean="0">
                <a:latin typeface="Calibri" pitchFamily="34" charset="0"/>
              </a:rPr>
              <a:t>rozpočte</a:t>
            </a:r>
            <a:endParaRPr lang="en-US" sz="1600" dirty="0" smtClean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Zmeny </a:t>
            </a:r>
            <a:r>
              <a:rPr lang="sk-SK" sz="1600" dirty="0">
                <a:latin typeface="Calibri" pitchFamily="34" charset="0"/>
              </a:rPr>
              <a:t>vo vecnom a finančnom </a:t>
            </a:r>
            <a:r>
              <a:rPr lang="sk-SK" sz="1600" dirty="0" smtClean="0">
                <a:latin typeface="Calibri" pitchFamily="34" charset="0"/>
              </a:rPr>
              <a:t>harmonograme</a:t>
            </a:r>
            <a:endParaRPr lang="en-US" sz="1600" dirty="0" smtClean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Calibri" pitchFamily="34" charset="0"/>
              </a:rPr>
              <a:t>P</a:t>
            </a:r>
            <a:r>
              <a:rPr lang="sk-SK" sz="1600" dirty="0" err="1" smtClean="0">
                <a:latin typeface="Calibri" pitchFamily="34" charset="0"/>
              </a:rPr>
              <a:t>ridávanie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sk-SK" sz="1600" dirty="0">
                <a:latin typeface="Calibri" pitchFamily="34" charset="0"/>
              </a:rPr>
              <a:t>nových aktivít v </a:t>
            </a:r>
            <a:r>
              <a:rPr lang="sk-SK" sz="1600" dirty="0" smtClean="0">
                <a:latin typeface="Calibri" pitchFamily="34" charset="0"/>
              </a:rPr>
              <a:t>projekte</a:t>
            </a:r>
            <a:endParaRPr lang="en-US" sz="1600" dirty="0" smtClean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Zmena ukazovateľov</a:t>
            </a:r>
            <a:endParaRPr lang="en-US" sz="1600" dirty="0" smtClean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k-SK" sz="1600" dirty="0" smtClean="0">
                <a:latin typeface="Calibri" pitchFamily="34" charset="0"/>
              </a:rPr>
              <a:t>Dodatkové </a:t>
            </a:r>
            <a:r>
              <a:rPr lang="sk-SK" sz="1600" dirty="0">
                <a:latin typeface="Calibri" pitchFamily="34" charset="0"/>
              </a:rPr>
              <a:t>práce </a:t>
            </a:r>
            <a:endParaRPr lang="en-US" sz="1600" dirty="0">
              <a:latin typeface="Calibri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sk-SK" b="1" kern="0" dirty="0" smtClean="0">
                <a:solidFill>
                  <a:schemeClr val="accent6"/>
                </a:solidFill>
                <a:latin typeface="Calibri" pitchFamily="34" charset="0"/>
              </a:rPr>
              <a:t>Úspory </a:t>
            </a:r>
            <a:r>
              <a:rPr lang="sk-SK" b="1" kern="0" dirty="0">
                <a:solidFill>
                  <a:schemeClr val="accent6"/>
                </a:solidFill>
                <a:latin typeface="Calibri" pitchFamily="34" charset="0"/>
              </a:rPr>
              <a:t>po verejnom obstarávaní (Investície)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sk-SK" b="1" kern="0" dirty="0" smtClean="0">
                <a:solidFill>
                  <a:schemeClr val="accent6"/>
                </a:solidFill>
                <a:latin typeface="Calibri" pitchFamily="34" charset="0"/>
              </a:rPr>
              <a:t>Iné </a:t>
            </a:r>
            <a:r>
              <a:rPr lang="sk-SK" b="1" kern="0" dirty="0">
                <a:solidFill>
                  <a:schemeClr val="accent6"/>
                </a:solidFill>
                <a:latin typeface="Calibri" pitchFamily="34" charset="0"/>
              </a:rPr>
              <a:t>zmeny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sk-SK" sz="1600" kern="0" dirty="0">
              <a:latin typeface="Calibri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83568" y="9087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Typy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zmien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46599-2ED7-4990-937B-0E37ADBD42A7}" type="slidenum">
              <a:rPr lang="pl-PL" sz="1200" smtClean="0">
                <a:latin typeface="Calibri" pitchFamily="34" charset="0"/>
              </a:rPr>
              <a:pPr/>
              <a:t>4</a:t>
            </a:fld>
            <a:endParaRPr lang="pl-PL" sz="1200" smtClean="0">
              <a:latin typeface="Calibri" pitchFamily="34" charset="0"/>
            </a:endParaRPr>
          </a:p>
        </p:txBody>
      </p:sp>
      <p:pic>
        <p:nvPicPr>
          <p:cNvPr id="5123" name="Picture 2" descr="projekt_do_power_point_SK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609600" y="2996952"/>
            <a:ext cx="8066088" cy="33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sz="1800" b="1" dirty="0" smtClean="0">
                <a:solidFill>
                  <a:srgbClr val="2D2DB9"/>
                </a:solidFill>
                <a:latin typeface="Calibri" pitchFamily="34" charset="0"/>
              </a:rPr>
              <a:t>Zmeny v rozpočte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1800" dirty="0" smtClean="0">
                <a:latin typeface="Calibri" pitchFamily="34" charset="0"/>
              </a:rPr>
              <a:t>Limit do 20% = zmena hodnoty kategórie rozpočtu partnera schváleného k zmluve o FP</a:t>
            </a:r>
            <a:endParaRPr lang="sk-SK" sz="1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sz="1800" dirty="0" smtClean="0">
                <a:latin typeface="Calibri" pitchFamily="34" charset="0"/>
              </a:rPr>
              <a:t>Zmeny v rozpočte nesmú ovplyvniť hodnoty ukazovateľov</a:t>
            </a:r>
            <a:endParaRPr lang="sk-SK" sz="1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Calibri" pitchFamily="34" charset="0"/>
              </a:rPr>
              <a:t>L</a:t>
            </a:r>
            <a:r>
              <a:rPr lang="sk-SK" sz="1800" dirty="0" smtClean="0">
                <a:latin typeface="Calibri" pitchFamily="34" charset="0"/>
              </a:rPr>
              <a:t>en zmena hodnôt existujúcich položiek </a:t>
            </a:r>
            <a:r>
              <a:rPr lang="sk-SK" sz="1800" dirty="0">
                <a:latin typeface="Calibri" pitchFamily="34" charset="0"/>
              </a:rPr>
              <a:t>v rozpočtoch jednotlivých projektových partnerov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Calibri" pitchFamily="34" charset="0"/>
              </a:rPr>
              <a:t>N</a:t>
            </a:r>
            <a:r>
              <a:rPr lang="sk-SK" sz="1800" dirty="0" err="1" smtClean="0">
                <a:latin typeface="Calibri" pitchFamily="34" charset="0"/>
              </a:rPr>
              <a:t>ie</a:t>
            </a:r>
            <a:r>
              <a:rPr lang="sk-SK" sz="1800" dirty="0" smtClean="0">
                <a:latin typeface="Calibri" pitchFamily="34" charset="0"/>
              </a:rPr>
              <a:t> </a:t>
            </a:r>
            <a:r>
              <a:rPr lang="sk-SK" sz="1800" dirty="0">
                <a:latin typeface="Calibri" pitchFamily="34" charset="0"/>
              </a:rPr>
              <a:t>sú prípustné zmeny </a:t>
            </a:r>
            <a:r>
              <a:rPr lang="sk-SK" sz="1800" dirty="0" smtClean="0">
                <a:latin typeface="Calibri" pitchFamily="34" charset="0"/>
              </a:rPr>
              <a:t>opisov </a:t>
            </a:r>
            <a:r>
              <a:rPr lang="sk-SK" sz="1800" dirty="0">
                <a:latin typeface="Calibri" pitchFamily="34" charset="0"/>
              </a:rPr>
              <a:t>jednotlivých nákladov ani pridávanie nových rozpočtových položiek</a:t>
            </a:r>
          </a:p>
          <a:p>
            <a:pPr marL="342900" indent="-342900">
              <a:spcBef>
                <a:spcPct val="20000"/>
              </a:spcBef>
            </a:pPr>
            <a:endParaRPr lang="sk-SK" sz="1800" dirty="0">
              <a:solidFill>
                <a:srgbClr val="2D2DB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sk-SK" sz="1800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55576" y="1772816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k-SK" sz="2800" b="1" dirty="0">
                <a:solidFill>
                  <a:schemeClr val="accent6"/>
                </a:solidFill>
                <a:latin typeface="Calibri" pitchFamily="34" charset="0"/>
              </a:rPr>
              <a:t>Zmeny vyžadujúce súhlas Vedúceho partnera </a:t>
            </a:r>
            <a:endParaRPr lang="en-US" sz="2800" b="1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9334" r="48619" b="16267"/>
          <a:stretch>
            <a:fillRect/>
          </a:stretch>
        </p:blipFill>
        <p:spPr bwMode="auto">
          <a:xfrm>
            <a:off x="611560" y="1052736"/>
            <a:ext cx="7884368" cy="55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v tvare U 7"/>
          <p:cNvSpPr/>
          <p:nvPr/>
        </p:nvSpPr>
        <p:spPr>
          <a:xfrm rot="5400000">
            <a:off x="1727684" y="2456892"/>
            <a:ext cx="1584176" cy="216024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28184" y="1268760"/>
            <a:ext cx="2160240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lu 9"/>
          <p:cNvSpPr/>
          <p:nvPr/>
        </p:nvSpPr>
        <p:spPr>
          <a:xfrm>
            <a:off x="7236296" y="2852936"/>
            <a:ext cx="216024" cy="50405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Násobenie 12"/>
          <p:cNvSpPr/>
          <p:nvPr/>
        </p:nvSpPr>
        <p:spPr>
          <a:xfrm>
            <a:off x="971600" y="1268760"/>
            <a:ext cx="7560840" cy="50405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F429E5-0E70-4A62-A16B-7009D7AF8F59}" type="slidenum">
              <a:rPr lang="pl-PL" sz="1200" smtClean="0">
                <a:latin typeface="Calibri" pitchFamily="34" charset="0"/>
              </a:rPr>
              <a:pPr/>
              <a:t>6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6147" name="Picture 2" descr="projekt_do_power_point_SK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420888"/>
            <a:ext cx="8139113" cy="38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>
              <a:defRPr/>
            </a:pPr>
            <a:r>
              <a:rPr lang="sk-SK" sz="1800" b="1" kern="0" dirty="0" smtClean="0">
                <a:solidFill>
                  <a:schemeClr val="accent6"/>
                </a:solidFill>
                <a:latin typeface="Calibri" pitchFamily="34" charset="0"/>
              </a:rPr>
              <a:t>Nefinančné zmeny</a:t>
            </a:r>
          </a:p>
          <a:p>
            <a:pPr marL="357188" indent="-357188">
              <a:buFont typeface="Arial" pitchFamily="34" charset="0"/>
              <a:buChar char="•"/>
              <a:defRPr/>
            </a:pPr>
            <a:r>
              <a:rPr lang="sk-SK" sz="1800" kern="0" dirty="0" smtClean="0">
                <a:latin typeface="Calibri" pitchFamily="34" charset="0"/>
              </a:rPr>
              <a:t>Modifikácia </a:t>
            </a:r>
            <a:r>
              <a:rPr lang="sk-SK" sz="1800" dirty="0" smtClean="0">
                <a:latin typeface="Calibri" pitchFamily="34" charset="0"/>
              </a:rPr>
              <a:t>množstva </a:t>
            </a:r>
            <a:r>
              <a:rPr lang="sk-SK" sz="1800" dirty="0">
                <a:latin typeface="Calibri" pitchFamily="34" charset="0"/>
              </a:rPr>
              <a:t>jednotiek alebo </a:t>
            </a:r>
            <a:r>
              <a:rPr lang="sk-SK" sz="1800" dirty="0" smtClean="0">
                <a:latin typeface="Calibri" pitchFamily="34" charset="0"/>
              </a:rPr>
              <a:t>jednotkových nákladov</a:t>
            </a:r>
            <a:br>
              <a:rPr lang="sk-SK" sz="1800" dirty="0" smtClean="0">
                <a:latin typeface="Calibri" pitchFamily="34" charset="0"/>
              </a:rPr>
            </a:br>
            <a:r>
              <a:rPr lang="sk-SK" sz="1800" dirty="0" smtClean="0">
                <a:latin typeface="Calibri" pitchFamily="34" charset="0"/>
              </a:rPr>
              <a:t>napr. </a:t>
            </a:r>
            <a:r>
              <a:rPr lang="pl-PL" sz="1800" dirty="0">
                <a:latin typeface="Calibri" pitchFamily="34" charset="0"/>
              </a:rPr>
              <a:t>10 x 6 = 60 </a:t>
            </a:r>
            <a:r>
              <a:rPr lang="pl-PL" sz="1800" dirty="0">
                <a:latin typeface="Calibri" pitchFamily="34" charset="0"/>
                <a:cs typeface="Arial"/>
              </a:rPr>
              <a:t>→ 12 x 5 = 60</a:t>
            </a:r>
            <a:endParaRPr lang="sk-SK" sz="1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800" dirty="0">
                <a:latin typeface="Calibri" pitchFamily="34" charset="0"/>
              </a:rPr>
              <a:t>Zmeny </a:t>
            </a:r>
            <a:r>
              <a:rPr lang="sk-SK" sz="1800" dirty="0" smtClean="0">
                <a:latin typeface="Calibri" pitchFamily="34" charset="0"/>
              </a:rPr>
              <a:t>nesmú </a:t>
            </a:r>
            <a:r>
              <a:rPr lang="sk-SK" sz="1800" dirty="0">
                <a:latin typeface="Calibri" pitchFamily="34" charset="0"/>
              </a:rPr>
              <a:t>spôsobiť zmenu ukazovateľov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1800" kern="0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sz="1800" b="1" dirty="0">
                <a:solidFill>
                  <a:schemeClr val="accent6"/>
                </a:solidFill>
                <a:latin typeface="Calibri" pitchFamily="34" charset="0"/>
              </a:rPr>
              <a:t>Zmeny vo vecnom a finančnom harmonograme</a:t>
            </a:r>
            <a:endParaRPr lang="sk-SK" sz="1800" b="1" kern="0" dirty="0">
              <a:solidFill>
                <a:schemeClr val="accent6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1800" dirty="0">
                <a:latin typeface="Calibri" pitchFamily="34" charset="0"/>
              </a:rPr>
              <a:t>Zmena hodnôt jednotlivých aktivít vecného a finančného harmonogramu, ktorá vyplýva zo zmien v rozpočte do a rovnajúcich sa 20% musí byť schválená </a:t>
            </a:r>
            <a:r>
              <a:rPr lang="sk-SK" sz="1800" dirty="0" smtClean="0">
                <a:latin typeface="Calibri" pitchFamily="34" charset="0"/>
              </a:rPr>
              <a:t>VP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1800" dirty="0" smtClean="0">
                <a:latin typeface="Calibri" pitchFamily="34" charset="0"/>
              </a:rPr>
              <a:t>Odchýlky od harmonogramu, ktoré nepresahujú 6 mesiacov v termíne realizácie jednotlivých aktivít </a:t>
            </a:r>
            <a:endParaRPr lang="pl-PL" sz="1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1800" dirty="0" smtClean="0">
                <a:latin typeface="Calibri" pitchFamily="34" charset="0"/>
              </a:rPr>
              <a:t>a nemajú vplyv na termín ukončenia projektu, si nevyžadujú zmenu harmonogramu – dôvody oneskorení je potrebné opísať v monitorovacej správe</a:t>
            </a:r>
            <a:endParaRPr lang="sk-SK" sz="1800" b="1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sk-SK" sz="1800" b="1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83568" y="1484784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k-SK" sz="2800" b="1" dirty="0">
                <a:solidFill>
                  <a:schemeClr val="accent6"/>
                </a:solidFill>
                <a:latin typeface="Calibri" pitchFamily="34" charset="0"/>
              </a:rPr>
              <a:t>Zmeny vyžadujúce súhlas Vedúceho partnera </a:t>
            </a:r>
            <a:endParaRPr lang="en-US" sz="1800" b="1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19334" r="48619" b="16267"/>
          <a:stretch>
            <a:fillRect/>
          </a:stretch>
        </p:blipFill>
        <p:spPr bwMode="auto">
          <a:xfrm>
            <a:off x="539552" y="1052736"/>
            <a:ext cx="7884368" cy="55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3635896" y="20608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500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11960" y="20608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5,6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0 </a:t>
            </a:r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860032" y="20608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2 800 €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788024" y="31409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33 810 €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Zahnutá šípka hore 14"/>
          <p:cNvSpPr/>
          <p:nvPr/>
        </p:nvSpPr>
        <p:spPr>
          <a:xfrm rot="16200000">
            <a:off x="5193780" y="2159148"/>
            <a:ext cx="1648200" cy="73152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508104" y="23488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700 €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860032" y="20608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3 500 €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4211960" y="1772816"/>
            <a:ext cx="55436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/>
          <p:cNvSpPr/>
          <p:nvPr/>
        </p:nvSpPr>
        <p:spPr>
          <a:xfrm>
            <a:off x="827584" y="1737980"/>
            <a:ext cx="15121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683568" y="3356992"/>
            <a:ext cx="1152128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21DBBB-6D62-4752-AA5C-4D0F132F6B25}" type="slidenum">
              <a:rPr lang="pl-PL" sz="1200" smtClean="0">
                <a:latin typeface="Calibri" pitchFamily="34" charset="0"/>
              </a:rPr>
              <a:pPr/>
              <a:t>7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8195" name="Picture 2" descr="projekt_do_power_point_SK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2349500"/>
            <a:ext cx="7772400" cy="43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b="1" dirty="0" smtClean="0">
                <a:latin typeface="Calibri" pitchFamily="34" charset="0"/>
              </a:rPr>
              <a:t>Maximálne 2 krát za rok pre každého partnera</a:t>
            </a:r>
            <a:endParaRPr lang="sk-SK" sz="2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b="1" dirty="0" smtClean="0">
                <a:latin typeface="Calibri" pitchFamily="34" charset="0"/>
              </a:rPr>
              <a:t>Ak VP nezašle príslušnému kontrolórovi I. stupňa schválenú žiadosť o zmenu v projekte do a rovnajúcu sa 20% rozpočtových kategórií, môže to mať za následok uznanie daných výdavkov za neoprávnené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b="1" dirty="0" smtClean="0">
                <a:latin typeface="Calibri" pitchFamily="34" charset="0"/>
              </a:rPr>
              <a:t>Žiadosť partnera projektu o zavedenie zmien vyžadujúcich súhlas VP musí byť podaná a zároveň schválená najneskôr v období, za ktoré skladá PP svoju predposlednú čiastkovú správu, žiadosť  nemôže byť </a:t>
            </a:r>
            <a:r>
              <a:rPr lang="en-US" sz="2000" b="1" dirty="0" err="1" smtClean="0">
                <a:latin typeface="Calibri" pitchFamily="34" charset="0"/>
              </a:rPr>
              <a:t>schv</a:t>
            </a:r>
            <a:r>
              <a:rPr lang="sk-SK" sz="2000" b="1" dirty="0" err="1" smtClean="0">
                <a:latin typeface="Calibri" pitchFamily="34" charset="0"/>
              </a:rPr>
              <a:t>álená</a:t>
            </a:r>
            <a:r>
              <a:rPr lang="sk-SK" sz="2000" b="1" dirty="0" smtClean="0">
                <a:latin typeface="Calibri" pitchFamily="34" charset="0"/>
              </a:rPr>
              <a:t> po termíne ukončenia projektu vyplývajúceho zo zmluvy/dodatku</a:t>
            </a:r>
            <a:endParaRPr lang="sk-SK" sz="20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b="1" dirty="0">
                <a:latin typeface="Calibri" pitchFamily="34" charset="0"/>
              </a:rPr>
              <a:t>Nedodržiavanie tohto postupu alebo prekročenie limitu 20% oprávnených nákladov v jednotlivých rozpočtových kategóriách projektovými partnermi môže byť príčinou uznania overovaných výdavkov za neoprávnené a tieto nebudú refundované</a:t>
            </a:r>
            <a:endParaRPr lang="sk-SK" sz="2000" b="1" kern="0" dirty="0">
              <a:latin typeface="Calibri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5576" y="1556792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800" b="1" dirty="0" smtClean="0">
                <a:solidFill>
                  <a:schemeClr val="accent6"/>
                </a:solidFill>
                <a:latin typeface="Calibri" pitchFamily="34" charset="0"/>
              </a:rPr>
              <a:t>1. Zmeny vyžadujúce súhlas Vedúceho partnera </a:t>
            </a:r>
            <a:endParaRPr lang="en-US" sz="1800" b="1" kern="0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jekt_do_power_point_S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8744" t="17066" r="27551" b="12501"/>
          <a:stretch>
            <a:fillRect/>
          </a:stretch>
        </p:blipFill>
        <p:spPr bwMode="auto">
          <a:xfrm>
            <a:off x="1403648" y="1179154"/>
            <a:ext cx="6264696" cy="567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Obrázok 6"/>
          <p:cNvPicPr/>
          <p:nvPr/>
        </p:nvPicPr>
        <p:blipFill>
          <a:blip r:embed="rId5" cstate="print"/>
          <a:srcRect l="28375" t="38971" r="28015" b="8791"/>
          <a:stretch>
            <a:fillRect/>
          </a:stretch>
        </p:blipFill>
        <p:spPr bwMode="auto">
          <a:xfrm>
            <a:off x="827584" y="1340768"/>
            <a:ext cx="756083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Obrázok 7"/>
          <p:cNvPicPr/>
          <p:nvPr/>
        </p:nvPicPr>
        <p:blipFill>
          <a:blip r:embed="rId6" cstate="print"/>
          <a:srcRect l="26857" t="15931" r="25768" b="4839"/>
          <a:stretch>
            <a:fillRect/>
          </a:stretch>
        </p:blipFill>
        <p:spPr bwMode="auto">
          <a:xfrm>
            <a:off x="1259632" y="1196752"/>
            <a:ext cx="662473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Obrázok 8"/>
          <p:cNvPicPr/>
          <p:nvPr/>
        </p:nvPicPr>
        <p:blipFill>
          <a:blip r:embed="rId7" cstate="print"/>
          <a:srcRect l="27135" t="15686" r="26083" b="21970"/>
          <a:stretch>
            <a:fillRect/>
          </a:stretch>
        </p:blipFill>
        <p:spPr bwMode="auto">
          <a:xfrm>
            <a:off x="1115616" y="1340768"/>
            <a:ext cx="720079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Obrázok 9"/>
          <p:cNvPicPr/>
          <p:nvPr/>
        </p:nvPicPr>
        <p:blipFill>
          <a:blip r:embed="rId8" cstate="print"/>
          <a:srcRect l="15816" t="16176" r="17251" b="8333"/>
          <a:stretch>
            <a:fillRect/>
          </a:stretch>
        </p:blipFill>
        <p:spPr bwMode="auto">
          <a:xfrm>
            <a:off x="611560" y="1196752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jekt_do_power_point_SK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BlokTextu 34"/>
          <p:cNvSpPr txBox="1"/>
          <p:nvPr/>
        </p:nvSpPr>
        <p:spPr>
          <a:xfrm>
            <a:off x="1187450" y="1125538"/>
            <a:ext cx="67691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Postup pri zavádzaní zmien vyžadujúcich súhlas VP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6" name="Obrázok 36" descr="Obrázok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80645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|0.5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7|0.7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|1.5|0.8|1.7|1.1|0.5|0.3|0.2|0.3|0.4|0.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7|1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2"/>
</p:tagLst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593</Words>
  <Application>Microsoft Office PowerPoint</Application>
  <PresentationFormat>Pokaz na ekranie (4:3)</PresentationFormat>
  <Paragraphs>173</Paragraphs>
  <Slides>27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Projekt domyślny</vt:lpstr>
      <vt:lpstr>Postup pri zavádzaní zmien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2. Zmeny vyžadujúce súhlas STS </vt:lpstr>
      <vt:lpstr>2. Zmeny vyžadujúce súhlas STS </vt:lpstr>
      <vt:lpstr>2. Zmeny vyžadujúce súhlas STS </vt:lpstr>
      <vt:lpstr>2. Zmeny vyžadujúce súhlas STS </vt:lpstr>
      <vt:lpstr>2. Zmeny vyžadujúce súhlas STS </vt:lpstr>
      <vt:lpstr>Slajd 19</vt:lpstr>
      <vt:lpstr>3. Úspory po verejnom obstarávaní  v kategórii 7 „Investície” </vt:lpstr>
      <vt:lpstr>3. Úspory po verejnom obstarávaní  v kategórii 7 „Investície” </vt:lpstr>
      <vt:lpstr>Slajd 22</vt:lpstr>
      <vt:lpstr>4. Iné zmeny</vt:lpstr>
      <vt:lpstr>5. Dodatky k zmluvám</vt:lpstr>
      <vt:lpstr>6. Zásady a termíny</vt:lpstr>
      <vt:lpstr> Štátna pomoc vc zavádzanie zmien  </vt:lpstr>
      <vt:lpstr>Slajd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 </cp:lastModifiedBy>
  <cp:revision>277</cp:revision>
  <dcterms:created xsi:type="dcterms:W3CDTF">2009-09-10T10:38:11Z</dcterms:created>
  <dcterms:modified xsi:type="dcterms:W3CDTF">2014-04-22T15:45:05Z</dcterms:modified>
</cp:coreProperties>
</file>