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273" r:id="rId4"/>
    <p:sldId id="274" r:id="rId5"/>
    <p:sldId id="275" r:id="rId6"/>
    <p:sldId id="271" r:id="rId7"/>
    <p:sldId id="265" r:id="rId8"/>
    <p:sldId id="276" r:id="rId9"/>
    <p:sldId id="277" r:id="rId10"/>
    <p:sldId id="266" r:id="rId11"/>
    <p:sldId id="267" r:id="rId12"/>
    <p:sldId id="269" r:id="rId13"/>
    <p:sldId id="268" r:id="rId14"/>
    <p:sldId id="278" r:id="rId15"/>
    <p:sldId id="27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7" autoAdjust="0"/>
    <p:restoredTop sz="95904" autoAdjust="0"/>
  </p:normalViewPr>
  <p:slideViewPr>
    <p:cSldViewPr>
      <p:cViewPr varScale="1">
        <p:scale>
          <a:sx n="88" d="100"/>
          <a:sy n="88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230EC-DDAA-4460-AA0B-F79E1D79A7CF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1"/>
      <dgm:spPr/>
    </dgm:pt>
    <dgm:pt modelId="{B8F6963B-BBA9-4708-ADFE-A25709EEB4BE}">
      <dgm:prSet phldrT="[Text]" custT="1"/>
      <dgm:spPr/>
      <dgm:t>
        <a:bodyPr/>
        <a:lstStyle/>
        <a:p>
          <a:r>
            <a:rPr lang="sk-SK" sz="2000" smtClean="0"/>
            <a:t>Podpis zmluvy o FP</a:t>
          </a:r>
          <a:endParaRPr lang="en-US" sz="2000"/>
        </a:p>
      </dgm:t>
    </dgm:pt>
    <dgm:pt modelId="{18AF4A5B-3FC3-4B0D-BC92-DD791E60919C}" type="parTrans" cxnId="{9D404203-2604-48F7-872B-E25943B42951}">
      <dgm:prSet/>
      <dgm:spPr/>
      <dgm:t>
        <a:bodyPr/>
        <a:lstStyle/>
        <a:p>
          <a:endParaRPr lang="en-US"/>
        </a:p>
      </dgm:t>
    </dgm:pt>
    <dgm:pt modelId="{1B1552B6-275B-4A1B-9FD1-E8EAB40FE692}" type="sibTrans" cxnId="{9D404203-2604-48F7-872B-E25943B42951}">
      <dgm:prSet/>
      <dgm:spPr/>
      <dgm:t>
        <a:bodyPr/>
        <a:lstStyle/>
        <a:p>
          <a:endParaRPr lang="en-US"/>
        </a:p>
      </dgm:t>
    </dgm:pt>
    <dgm:pt modelId="{29D3508A-AA76-4BAA-A8B3-69B23526F541}">
      <dgm:prSet phldrT="[Text]" custT="1"/>
      <dgm:spPr/>
      <dgm:t>
        <a:bodyPr/>
        <a:lstStyle/>
        <a:p>
          <a:r>
            <a:rPr lang="sk-SK" sz="2000" smtClean="0"/>
            <a:t>3 mesiace</a:t>
          </a:r>
        </a:p>
      </dgm:t>
    </dgm:pt>
    <dgm:pt modelId="{D16C74BD-77E5-483B-83C1-C0E69CB0B00F}" type="parTrans" cxnId="{D451D354-60BB-4D1D-88B1-2F153A803873}">
      <dgm:prSet/>
      <dgm:spPr/>
      <dgm:t>
        <a:bodyPr/>
        <a:lstStyle/>
        <a:p>
          <a:endParaRPr lang="en-US"/>
        </a:p>
      </dgm:t>
    </dgm:pt>
    <dgm:pt modelId="{A15412A5-8242-4B13-9B93-F38F3C720A78}" type="sibTrans" cxnId="{D451D354-60BB-4D1D-88B1-2F153A803873}">
      <dgm:prSet/>
      <dgm:spPr/>
      <dgm:t>
        <a:bodyPr/>
        <a:lstStyle/>
        <a:p>
          <a:endParaRPr lang="en-US"/>
        </a:p>
      </dgm:t>
    </dgm:pt>
    <dgm:pt modelId="{F4B23F89-C911-46B9-B446-7F00814FE546}">
      <dgm:prSet custT="1"/>
      <dgm:spPr/>
      <dgm:t>
        <a:bodyPr/>
        <a:lstStyle/>
        <a:p>
          <a:r>
            <a:rPr lang="sk-SK" sz="2000" smtClean="0"/>
            <a:t>10 </a:t>
          </a:r>
          <a:r>
            <a:rPr lang="sk-SK" sz="2000" b="0" smtClean="0"/>
            <a:t>dní na</a:t>
          </a:r>
        </a:p>
        <a:p>
          <a:r>
            <a:rPr lang="sk-SK" sz="2000" b="0" smtClean="0"/>
            <a:t>SMS</a:t>
          </a:r>
        </a:p>
      </dgm:t>
    </dgm:pt>
    <dgm:pt modelId="{DEB457F0-BFDB-4FCA-B12B-14D7407840E3}" type="parTrans" cxnId="{040E6AE0-D67B-42C0-B995-C755016D5355}">
      <dgm:prSet/>
      <dgm:spPr/>
      <dgm:t>
        <a:bodyPr/>
        <a:lstStyle/>
        <a:p>
          <a:endParaRPr lang="en-US"/>
        </a:p>
      </dgm:t>
    </dgm:pt>
    <dgm:pt modelId="{DF3F4231-2584-4F8C-886B-CF54E9F36E3B}" type="sibTrans" cxnId="{040E6AE0-D67B-42C0-B995-C755016D5355}">
      <dgm:prSet/>
      <dgm:spPr/>
      <dgm:t>
        <a:bodyPr/>
        <a:lstStyle/>
        <a:p>
          <a:endParaRPr lang="en-US"/>
        </a:p>
      </dgm:t>
    </dgm:pt>
    <dgm:pt modelId="{BD92DFBE-09E1-49D1-8BCA-4F6104717D80}">
      <dgm:prSet custT="1"/>
      <dgm:spPr/>
      <dgm:t>
        <a:bodyPr/>
        <a:lstStyle/>
        <a:p>
          <a:r>
            <a:rPr lang="sk-SK" sz="2000" smtClean="0"/>
            <a:t>Kontrola 1. stupňa</a:t>
          </a:r>
        </a:p>
        <a:p>
          <a:r>
            <a:rPr lang="sk-SK" sz="2000" smtClean="0"/>
            <a:t>60 dní</a:t>
          </a:r>
        </a:p>
      </dgm:t>
    </dgm:pt>
    <dgm:pt modelId="{2F14D4E9-A7A6-400A-BD9D-477EE692F033}" type="parTrans" cxnId="{528CCB3C-B13D-4B29-8136-4B8F6D2D6BC2}">
      <dgm:prSet/>
      <dgm:spPr/>
      <dgm:t>
        <a:bodyPr/>
        <a:lstStyle/>
        <a:p>
          <a:endParaRPr lang="en-US"/>
        </a:p>
      </dgm:t>
    </dgm:pt>
    <dgm:pt modelId="{DCC8963C-6EDB-4CF8-8101-1D569E0F799C}" type="sibTrans" cxnId="{528CCB3C-B13D-4B29-8136-4B8F6D2D6BC2}">
      <dgm:prSet/>
      <dgm:spPr/>
      <dgm:t>
        <a:bodyPr/>
        <a:lstStyle/>
        <a:p>
          <a:endParaRPr lang="en-US"/>
        </a:p>
      </dgm:t>
    </dgm:pt>
    <dgm:pt modelId="{5EA3D275-748A-4C60-9331-31F244B88FF4}">
      <dgm:prSet custT="1"/>
      <dgm:spPr/>
      <dgm:t>
        <a:bodyPr/>
        <a:lstStyle/>
        <a:p>
          <a:r>
            <a:rPr lang="sk-SK" sz="2000" smtClean="0"/>
            <a:t>10 dní na ČMS</a:t>
          </a:r>
          <a:endParaRPr lang="en-US" sz="2000"/>
        </a:p>
      </dgm:t>
    </dgm:pt>
    <dgm:pt modelId="{9881CD7E-2263-4439-B414-D6EB7DA13990}" type="parTrans" cxnId="{0E70FF0B-13EE-4577-8D79-1440C4C7EDCD}">
      <dgm:prSet/>
      <dgm:spPr/>
      <dgm:t>
        <a:bodyPr/>
        <a:lstStyle/>
        <a:p>
          <a:endParaRPr lang="en-US"/>
        </a:p>
      </dgm:t>
    </dgm:pt>
    <dgm:pt modelId="{315C4563-8E95-43CB-B3BF-720CA144BABE}" type="sibTrans" cxnId="{0E70FF0B-13EE-4577-8D79-1440C4C7EDCD}">
      <dgm:prSet/>
      <dgm:spPr/>
      <dgm:t>
        <a:bodyPr/>
        <a:lstStyle/>
        <a:p>
          <a:endParaRPr lang="en-US"/>
        </a:p>
      </dgm:t>
    </dgm:pt>
    <dgm:pt modelId="{E6916733-4DF3-4168-BF2F-FA546BB15B4F}" type="pres">
      <dgm:prSet presAssocID="{345230EC-DDAA-4460-AA0B-F79E1D79A7CF}" presName="Name0" presStyleCnt="0">
        <dgm:presLayoutVars>
          <dgm:dir/>
          <dgm:resizeHandles val="exact"/>
        </dgm:presLayoutVars>
      </dgm:prSet>
      <dgm:spPr/>
    </dgm:pt>
    <dgm:pt modelId="{8DB5CFB5-0071-46E2-91A7-B63769913C0F}" type="pres">
      <dgm:prSet presAssocID="{345230EC-DDAA-4460-AA0B-F79E1D79A7CF}" presName="arrow" presStyleLbl="b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77F626B8-BEBE-4BC6-BB79-A2B87CEA02F1}" type="pres">
      <dgm:prSet presAssocID="{345230EC-DDAA-4460-AA0B-F79E1D79A7CF}" presName="points" presStyleCnt="0"/>
      <dgm:spPr/>
    </dgm:pt>
    <dgm:pt modelId="{1F505791-7682-4F27-BACC-897169C5AACE}" type="pres">
      <dgm:prSet presAssocID="{B8F6963B-BBA9-4708-ADFE-A25709EEB4BE}" presName="compositeA" presStyleCnt="0"/>
      <dgm:spPr/>
    </dgm:pt>
    <dgm:pt modelId="{A4E3913E-979E-41A1-B859-C119B355BEE6}" type="pres">
      <dgm:prSet presAssocID="{B8F6963B-BBA9-4708-ADFE-A25709EEB4BE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60191-E2D5-4745-8442-06FD79DA8E35}" type="pres">
      <dgm:prSet presAssocID="{B8F6963B-BBA9-4708-ADFE-A25709EEB4BE}" presName="circleA" presStyleLbl="node1" presStyleIdx="0" presStyleCnt="5"/>
      <dgm:spPr/>
    </dgm:pt>
    <dgm:pt modelId="{67857672-85DD-402E-B9C6-3CE83DABA6BE}" type="pres">
      <dgm:prSet presAssocID="{B8F6963B-BBA9-4708-ADFE-A25709EEB4BE}" presName="spaceA" presStyleCnt="0"/>
      <dgm:spPr/>
    </dgm:pt>
    <dgm:pt modelId="{35FE829D-8F5E-45DE-9C7E-53CB11BC0522}" type="pres">
      <dgm:prSet presAssocID="{1B1552B6-275B-4A1B-9FD1-E8EAB40FE692}" presName="space" presStyleCnt="0"/>
      <dgm:spPr/>
    </dgm:pt>
    <dgm:pt modelId="{03AFA105-1EB4-4F3D-AA0A-40217773478F}" type="pres">
      <dgm:prSet presAssocID="{29D3508A-AA76-4BAA-A8B3-69B23526F541}" presName="compositeB" presStyleCnt="0"/>
      <dgm:spPr/>
    </dgm:pt>
    <dgm:pt modelId="{69EFCF89-3FA0-4DEC-AC26-6250E3D143EC}" type="pres">
      <dgm:prSet presAssocID="{29D3508A-AA76-4BAA-A8B3-69B23526F54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EBC64-97BF-4DDC-9C1F-2884A6E08CA8}" type="pres">
      <dgm:prSet presAssocID="{29D3508A-AA76-4BAA-A8B3-69B23526F541}" presName="circleB" presStyleLbl="node1" presStyleIdx="1" presStyleCnt="5" custLinFactX="187987" custLinFactNeighborX="200000"/>
      <dgm:spPr/>
    </dgm:pt>
    <dgm:pt modelId="{DF96306A-4724-443F-B260-90AAED9DD950}" type="pres">
      <dgm:prSet presAssocID="{29D3508A-AA76-4BAA-A8B3-69B23526F541}" presName="spaceB" presStyleCnt="0"/>
      <dgm:spPr/>
    </dgm:pt>
    <dgm:pt modelId="{8092144B-B63B-4461-A677-D857BD9959EF}" type="pres">
      <dgm:prSet presAssocID="{A15412A5-8242-4B13-9B93-F38F3C720A78}" presName="space" presStyleCnt="0"/>
      <dgm:spPr/>
    </dgm:pt>
    <dgm:pt modelId="{9CB5729A-CA9D-421E-9984-A8FE0AD2BCAE}" type="pres">
      <dgm:prSet presAssocID="{5EA3D275-748A-4C60-9331-31F244B88FF4}" presName="compositeA" presStyleCnt="0"/>
      <dgm:spPr/>
    </dgm:pt>
    <dgm:pt modelId="{AED79CC5-B0DF-47ED-ACE7-811CB717EEED}" type="pres">
      <dgm:prSet presAssocID="{5EA3D275-748A-4C60-9331-31F244B88FF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76F52-E1C3-4CAC-93A6-5A275D77229A}" type="pres">
      <dgm:prSet presAssocID="{5EA3D275-748A-4C60-9331-31F244B88FF4}" presName="circleA" presStyleLbl="node1" presStyleIdx="2" presStyleCnt="5" custLinFactNeighborX="98233"/>
      <dgm:spPr/>
    </dgm:pt>
    <dgm:pt modelId="{D4EB2204-F7D9-41AD-A2C1-96DF14AE31D7}" type="pres">
      <dgm:prSet presAssocID="{5EA3D275-748A-4C60-9331-31F244B88FF4}" presName="spaceA" presStyleCnt="0"/>
      <dgm:spPr/>
    </dgm:pt>
    <dgm:pt modelId="{741ED6E3-2438-4103-9AB9-98B912573542}" type="pres">
      <dgm:prSet presAssocID="{315C4563-8E95-43CB-B3BF-720CA144BABE}" presName="space" presStyleCnt="0"/>
      <dgm:spPr/>
    </dgm:pt>
    <dgm:pt modelId="{DE28C745-C4DB-4ABA-86C8-67707564E906}" type="pres">
      <dgm:prSet presAssocID="{BD92DFBE-09E1-49D1-8BCA-4F6104717D80}" presName="compositeB" presStyleCnt="0"/>
      <dgm:spPr/>
    </dgm:pt>
    <dgm:pt modelId="{4C3E5E16-921C-42EE-9D4A-1FD7CC76BB84}" type="pres">
      <dgm:prSet presAssocID="{BD92DFBE-09E1-49D1-8BCA-4F6104717D80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538FB-0B0D-42C0-B73B-E716FBD61FFD}" type="pres">
      <dgm:prSet presAssocID="{BD92DFBE-09E1-49D1-8BCA-4F6104717D80}" presName="circleB" presStyleLbl="node1" presStyleIdx="3" presStyleCnt="5" custLinFactX="123574" custLinFactNeighborX="200000"/>
      <dgm:spPr/>
    </dgm:pt>
    <dgm:pt modelId="{F59178A5-EB31-44AC-9B22-3CE6E5EB9260}" type="pres">
      <dgm:prSet presAssocID="{BD92DFBE-09E1-49D1-8BCA-4F6104717D80}" presName="spaceB" presStyleCnt="0"/>
      <dgm:spPr/>
    </dgm:pt>
    <dgm:pt modelId="{66956A3C-9E08-49E3-BB34-8E0D51A082D7}" type="pres">
      <dgm:prSet presAssocID="{DCC8963C-6EDB-4CF8-8101-1D569E0F799C}" presName="space" presStyleCnt="0"/>
      <dgm:spPr/>
    </dgm:pt>
    <dgm:pt modelId="{A0CB8E5E-C1D4-4FEF-B32B-35C2CD4D9529}" type="pres">
      <dgm:prSet presAssocID="{F4B23F89-C911-46B9-B446-7F00814FE546}" presName="compositeA" presStyleCnt="0"/>
      <dgm:spPr/>
    </dgm:pt>
    <dgm:pt modelId="{4B085DD7-32E2-422B-BBB6-EC8D6967CAB3}" type="pres">
      <dgm:prSet presAssocID="{F4B23F89-C911-46B9-B446-7F00814FE546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2FBFC-A8ED-4A95-968A-B56BB4250217}" type="pres">
      <dgm:prSet presAssocID="{F4B23F89-C911-46B9-B446-7F00814FE546}" presName="circleA" presStyleLbl="node1" presStyleIdx="4" presStyleCnt="5" custLinFactNeighborX="39480"/>
      <dgm:spPr/>
    </dgm:pt>
    <dgm:pt modelId="{85DAA410-12CE-45C6-8E6A-C71BBC13EE89}" type="pres">
      <dgm:prSet presAssocID="{F4B23F89-C911-46B9-B446-7F00814FE546}" presName="spaceA" presStyleCnt="0"/>
      <dgm:spPr/>
    </dgm:pt>
  </dgm:ptLst>
  <dgm:cxnLst>
    <dgm:cxn modelId="{040E6AE0-D67B-42C0-B995-C755016D5355}" srcId="{345230EC-DDAA-4460-AA0B-F79E1D79A7CF}" destId="{F4B23F89-C911-46B9-B446-7F00814FE546}" srcOrd="4" destOrd="0" parTransId="{DEB457F0-BFDB-4FCA-B12B-14D7407840E3}" sibTransId="{DF3F4231-2584-4F8C-886B-CF54E9F36E3B}"/>
    <dgm:cxn modelId="{0E70FF0B-13EE-4577-8D79-1440C4C7EDCD}" srcId="{345230EC-DDAA-4460-AA0B-F79E1D79A7CF}" destId="{5EA3D275-748A-4C60-9331-31F244B88FF4}" srcOrd="2" destOrd="0" parTransId="{9881CD7E-2263-4439-B414-D6EB7DA13990}" sibTransId="{315C4563-8E95-43CB-B3BF-720CA144BABE}"/>
    <dgm:cxn modelId="{528CCB3C-B13D-4B29-8136-4B8F6D2D6BC2}" srcId="{345230EC-DDAA-4460-AA0B-F79E1D79A7CF}" destId="{BD92DFBE-09E1-49D1-8BCA-4F6104717D80}" srcOrd="3" destOrd="0" parTransId="{2F14D4E9-A7A6-400A-BD9D-477EE692F033}" sibTransId="{DCC8963C-6EDB-4CF8-8101-1D569E0F799C}"/>
    <dgm:cxn modelId="{E07878A8-19F8-4CDD-8360-2DD20C303AC7}" type="presOf" srcId="{345230EC-DDAA-4460-AA0B-F79E1D79A7CF}" destId="{E6916733-4DF3-4168-BF2F-FA546BB15B4F}" srcOrd="0" destOrd="0" presId="urn:microsoft.com/office/officeart/2005/8/layout/hProcess11"/>
    <dgm:cxn modelId="{D4CA33E8-9319-441B-B3AB-0EA56BA5EF19}" type="presOf" srcId="{BD92DFBE-09E1-49D1-8BCA-4F6104717D80}" destId="{4C3E5E16-921C-42EE-9D4A-1FD7CC76BB84}" srcOrd="0" destOrd="0" presId="urn:microsoft.com/office/officeart/2005/8/layout/hProcess11"/>
    <dgm:cxn modelId="{9D404203-2604-48F7-872B-E25943B42951}" srcId="{345230EC-DDAA-4460-AA0B-F79E1D79A7CF}" destId="{B8F6963B-BBA9-4708-ADFE-A25709EEB4BE}" srcOrd="0" destOrd="0" parTransId="{18AF4A5B-3FC3-4B0D-BC92-DD791E60919C}" sibTransId="{1B1552B6-275B-4A1B-9FD1-E8EAB40FE692}"/>
    <dgm:cxn modelId="{D38A0257-982A-4C7D-A2C7-81AE03BFC1E7}" type="presOf" srcId="{B8F6963B-BBA9-4708-ADFE-A25709EEB4BE}" destId="{A4E3913E-979E-41A1-B859-C119B355BEE6}" srcOrd="0" destOrd="0" presId="urn:microsoft.com/office/officeart/2005/8/layout/hProcess11"/>
    <dgm:cxn modelId="{C3AC3AEE-2329-4770-BD36-5BD472D0C379}" type="presOf" srcId="{F4B23F89-C911-46B9-B446-7F00814FE546}" destId="{4B085DD7-32E2-422B-BBB6-EC8D6967CAB3}" srcOrd="0" destOrd="0" presId="urn:microsoft.com/office/officeart/2005/8/layout/hProcess11"/>
    <dgm:cxn modelId="{2A193819-6E1F-4C5F-B804-C35FCD8B85A7}" type="presOf" srcId="{29D3508A-AA76-4BAA-A8B3-69B23526F541}" destId="{69EFCF89-3FA0-4DEC-AC26-6250E3D143EC}" srcOrd="0" destOrd="0" presId="urn:microsoft.com/office/officeart/2005/8/layout/hProcess11"/>
    <dgm:cxn modelId="{36DEBDCE-3627-4152-869F-0876F83521B7}" type="presOf" srcId="{5EA3D275-748A-4C60-9331-31F244B88FF4}" destId="{AED79CC5-B0DF-47ED-ACE7-811CB717EEED}" srcOrd="0" destOrd="0" presId="urn:microsoft.com/office/officeart/2005/8/layout/hProcess11"/>
    <dgm:cxn modelId="{D451D354-60BB-4D1D-88B1-2F153A803873}" srcId="{345230EC-DDAA-4460-AA0B-F79E1D79A7CF}" destId="{29D3508A-AA76-4BAA-A8B3-69B23526F541}" srcOrd="1" destOrd="0" parTransId="{D16C74BD-77E5-483B-83C1-C0E69CB0B00F}" sibTransId="{A15412A5-8242-4B13-9B93-F38F3C720A78}"/>
    <dgm:cxn modelId="{7F76D655-B7DC-4FDE-ACCD-25088CA44004}" type="presParOf" srcId="{E6916733-4DF3-4168-BF2F-FA546BB15B4F}" destId="{8DB5CFB5-0071-46E2-91A7-B63769913C0F}" srcOrd="0" destOrd="0" presId="urn:microsoft.com/office/officeart/2005/8/layout/hProcess11"/>
    <dgm:cxn modelId="{828884C7-480C-4499-ADE4-C717F9E1CFB3}" type="presParOf" srcId="{E6916733-4DF3-4168-BF2F-FA546BB15B4F}" destId="{77F626B8-BEBE-4BC6-BB79-A2B87CEA02F1}" srcOrd="1" destOrd="0" presId="urn:microsoft.com/office/officeart/2005/8/layout/hProcess11"/>
    <dgm:cxn modelId="{D01567B8-3C1C-4616-BD54-7A3F7B01399E}" type="presParOf" srcId="{77F626B8-BEBE-4BC6-BB79-A2B87CEA02F1}" destId="{1F505791-7682-4F27-BACC-897169C5AACE}" srcOrd="0" destOrd="0" presId="urn:microsoft.com/office/officeart/2005/8/layout/hProcess11"/>
    <dgm:cxn modelId="{E9B1AC63-7D44-4862-9CD4-A2AA8A9DF4B1}" type="presParOf" srcId="{1F505791-7682-4F27-BACC-897169C5AACE}" destId="{A4E3913E-979E-41A1-B859-C119B355BEE6}" srcOrd="0" destOrd="0" presId="urn:microsoft.com/office/officeart/2005/8/layout/hProcess11"/>
    <dgm:cxn modelId="{BEB147BE-543D-4F26-8CEB-2BA0F1C5A75E}" type="presParOf" srcId="{1F505791-7682-4F27-BACC-897169C5AACE}" destId="{81760191-E2D5-4745-8442-06FD79DA8E35}" srcOrd="1" destOrd="0" presId="urn:microsoft.com/office/officeart/2005/8/layout/hProcess11"/>
    <dgm:cxn modelId="{294D8892-0C84-44D0-86ED-EFEBA8F5EF9B}" type="presParOf" srcId="{1F505791-7682-4F27-BACC-897169C5AACE}" destId="{67857672-85DD-402E-B9C6-3CE83DABA6BE}" srcOrd="2" destOrd="0" presId="urn:microsoft.com/office/officeart/2005/8/layout/hProcess11"/>
    <dgm:cxn modelId="{08EF4648-DD54-4B19-90D2-671ACE669543}" type="presParOf" srcId="{77F626B8-BEBE-4BC6-BB79-A2B87CEA02F1}" destId="{35FE829D-8F5E-45DE-9C7E-53CB11BC0522}" srcOrd="1" destOrd="0" presId="urn:microsoft.com/office/officeart/2005/8/layout/hProcess11"/>
    <dgm:cxn modelId="{A0867EDC-68A1-4028-9AD2-1D48DCECAD4D}" type="presParOf" srcId="{77F626B8-BEBE-4BC6-BB79-A2B87CEA02F1}" destId="{03AFA105-1EB4-4F3D-AA0A-40217773478F}" srcOrd="2" destOrd="0" presId="urn:microsoft.com/office/officeart/2005/8/layout/hProcess11"/>
    <dgm:cxn modelId="{5118C48E-3AEC-48D3-A773-B4B24467CAF4}" type="presParOf" srcId="{03AFA105-1EB4-4F3D-AA0A-40217773478F}" destId="{69EFCF89-3FA0-4DEC-AC26-6250E3D143EC}" srcOrd="0" destOrd="0" presId="urn:microsoft.com/office/officeart/2005/8/layout/hProcess11"/>
    <dgm:cxn modelId="{AF9CE450-B276-46E6-9FE9-286512A5A557}" type="presParOf" srcId="{03AFA105-1EB4-4F3D-AA0A-40217773478F}" destId="{B4FEBC64-97BF-4DDC-9C1F-2884A6E08CA8}" srcOrd="1" destOrd="0" presId="urn:microsoft.com/office/officeart/2005/8/layout/hProcess11"/>
    <dgm:cxn modelId="{C3D117E0-A05F-4D21-A358-C5DE27183704}" type="presParOf" srcId="{03AFA105-1EB4-4F3D-AA0A-40217773478F}" destId="{DF96306A-4724-443F-B260-90AAED9DD950}" srcOrd="2" destOrd="0" presId="urn:microsoft.com/office/officeart/2005/8/layout/hProcess11"/>
    <dgm:cxn modelId="{1C872724-580F-4A48-A3F8-186B256C0023}" type="presParOf" srcId="{77F626B8-BEBE-4BC6-BB79-A2B87CEA02F1}" destId="{8092144B-B63B-4461-A677-D857BD9959EF}" srcOrd="3" destOrd="0" presId="urn:microsoft.com/office/officeart/2005/8/layout/hProcess11"/>
    <dgm:cxn modelId="{8B0C7B6F-A54F-4728-92BB-27198AFFBEAF}" type="presParOf" srcId="{77F626B8-BEBE-4BC6-BB79-A2B87CEA02F1}" destId="{9CB5729A-CA9D-421E-9984-A8FE0AD2BCAE}" srcOrd="4" destOrd="0" presId="urn:microsoft.com/office/officeart/2005/8/layout/hProcess11"/>
    <dgm:cxn modelId="{747B4865-A1A7-4E62-981D-2D1C79F9913F}" type="presParOf" srcId="{9CB5729A-CA9D-421E-9984-A8FE0AD2BCAE}" destId="{AED79CC5-B0DF-47ED-ACE7-811CB717EEED}" srcOrd="0" destOrd="0" presId="urn:microsoft.com/office/officeart/2005/8/layout/hProcess11"/>
    <dgm:cxn modelId="{8DEA6CCC-F581-41FF-9B43-01D50E0E4E96}" type="presParOf" srcId="{9CB5729A-CA9D-421E-9984-A8FE0AD2BCAE}" destId="{22076F52-E1C3-4CAC-93A6-5A275D77229A}" srcOrd="1" destOrd="0" presId="urn:microsoft.com/office/officeart/2005/8/layout/hProcess11"/>
    <dgm:cxn modelId="{5917F420-DFBF-4E95-923E-236E2E8B74C3}" type="presParOf" srcId="{9CB5729A-CA9D-421E-9984-A8FE0AD2BCAE}" destId="{D4EB2204-F7D9-41AD-A2C1-96DF14AE31D7}" srcOrd="2" destOrd="0" presId="urn:microsoft.com/office/officeart/2005/8/layout/hProcess11"/>
    <dgm:cxn modelId="{61419B89-A4DE-4EDD-8D52-00F6D32FDCB3}" type="presParOf" srcId="{77F626B8-BEBE-4BC6-BB79-A2B87CEA02F1}" destId="{741ED6E3-2438-4103-9AB9-98B912573542}" srcOrd="5" destOrd="0" presId="urn:microsoft.com/office/officeart/2005/8/layout/hProcess11"/>
    <dgm:cxn modelId="{B6EB31E9-544E-4FC0-8A60-9053DC7D9736}" type="presParOf" srcId="{77F626B8-BEBE-4BC6-BB79-A2B87CEA02F1}" destId="{DE28C745-C4DB-4ABA-86C8-67707564E906}" srcOrd="6" destOrd="0" presId="urn:microsoft.com/office/officeart/2005/8/layout/hProcess11"/>
    <dgm:cxn modelId="{C7117447-0911-4823-8652-16A267129523}" type="presParOf" srcId="{DE28C745-C4DB-4ABA-86C8-67707564E906}" destId="{4C3E5E16-921C-42EE-9D4A-1FD7CC76BB84}" srcOrd="0" destOrd="0" presId="urn:microsoft.com/office/officeart/2005/8/layout/hProcess11"/>
    <dgm:cxn modelId="{306C4DF9-27AF-406C-B726-FE7626C15E19}" type="presParOf" srcId="{DE28C745-C4DB-4ABA-86C8-67707564E906}" destId="{EA8538FB-0B0D-42C0-B73B-E716FBD61FFD}" srcOrd="1" destOrd="0" presId="urn:microsoft.com/office/officeart/2005/8/layout/hProcess11"/>
    <dgm:cxn modelId="{88022820-8082-4DE3-9C75-10BEBE807E0A}" type="presParOf" srcId="{DE28C745-C4DB-4ABA-86C8-67707564E906}" destId="{F59178A5-EB31-44AC-9B22-3CE6E5EB9260}" srcOrd="2" destOrd="0" presId="urn:microsoft.com/office/officeart/2005/8/layout/hProcess11"/>
    <dgm:cxn modelId="{390CFA13-FBAD-4123-96E5-41A201074B0B}" type="presParOf" srcId="{77F626B8-BEBE-4BC6-BB79-A2B87CEA02F1}" destId="{66956A3C-9E08-49E3-BB34-8E0D51A082D7}" srcOrd="7" destOrd="0" presId="urn:microsoft.com/office/officeart/2005/8/layout/hProcess11"/>
    <dgm:cxn modelId="{5C503226-A5DB-4E7E-90FC-FE9AC55A252B}" type="presParOf" srcId="{77F626B8-BEBE-4BC6-BB79-A2B87CEA02F1}" destId="{A0CB8E5E-C1D4-4FEF-B32B-35C2CD4D9529}" srcOrd="8" destOrd="0" presId="urn:microsoft.com/office/officeart/2005/8/layout/hProcess11"/>
    <dgm:cxn modelId="{36337356-4A37-4D24-ABC7-DE2B3DDCE0AE}" type="presParOf" srcId="{A0CB8E5E-C1D4-4FEF-B32B-35C2CD4D9529}" destId="{4B085DD7-32E2-422B-BBB6-EC8D6967CAB3}" srcOrd="0" destOrd="0" presId="urn:microsoft.com/office/officeart/2005/8/layout/hProcess11"/>
    <dgm:cxn modelId="{EA96EEF3-C5F3-4257-B2A2-E10EC6FC116A}" type="presParOf" srcId="{A0CB8E5E-C1D4-4FEF-B32B-35C2CD4D9529}" destId="{3172FBFC-A8ED-4A95-968A-B56BB4250217}" srcOrd="1" destOrd="0" presId="urn:microsoft.com/office/officeart/2005/8/layout/hProcess11"/>
    <dgm:cxn modelId="{F6E56041-3C69-4432-8F76-63B61D3308AB}" type="presParOf" srcId="{A0CB8E5E-C1D4-4FEF-B32B-35C2CD4D9529}" destId="{85DAA410-12CE-45C6-8E6A-C71BBC13EE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5CFB5-0071-46E2-91A7-B63769913C0F}">
      <dsp:nvSpPr>
        <dsp:cNvPr id="0" name=""/>
        <dsp:cNvSpPr/>
      </dsp:nvSpPr>
      <dsp:spPr>
        <a:xfrm>
          <a:off x="0" y="1144927"/>
          <a:ext cx="9144000" cy="1526569"/>
        </a:xfrm>
        <a:prstGeom prst="notched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3913E-979E-41A1-B859-C119B355BEE6}">
      <dsp:nvSpPr>
        <dsp:cNvPr id="0" name=""/>
        <dsp:cNvSpPr/>
      </dsp:nvSpPr>
      <dsp:spPr>
        <a:xfrm>
          <a:off x="3616" y="0"/>
          <a:ext cx="1581224" cy="15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Podpis zmluvy o FP</a:t>
          </a:r>
          <a:endParaRPr lang="en-US" sz="2000" kern="1200"/>
        </a:p>
      </dsp:txBody>
      <dsp:txXfrm>
        <a:off x="3616" y="0"/>
        <a:ext cx="1581224" cy="1526569"/>
      </dsp:txXfrm>
    </dsp:sp>
    <dsp:sp modelId="{81760191-E2D5-4745-8442-06FD79DA8E35}">
      <dsp:nvSpPr>
        <dsp:cNvPr id="0" name=""/>
        <dsp:cNvSpPr/>
      </dsp:nvSpPr>
      <dsp:spPr>
        <a:xfrm>
          <a:off x="603407" y="1717390"/>
          <a:ext cx="381642" cy="38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FCF89-3FA0-4DEC-AC26-6250E3D143EC}">
      <dsp:nvSpPr>
        <dsp:cNvPr id="0" name=""/>
        <dsp:cNvSpPr/>
      </dsp:nvSpPr>
      <dsp:spPr>
        <a:xfrm>
          <a:off x="1663902" y="2289854"/>
          <a:ext cx="1581224" cy="15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3 mesiace</a:t>
          </a:r>
        </a:p>
      </dsp:txBody>
      <dsp:txXfrm>
        <a:off x="1663902" y="2289854"/>
        <a:ext cx="1581224" cy="1526569"/>
      </dsp:txXfrm>
    </dsp:sp>
    <dsp:sp modelId="{B4FEBC64-97BF-4DDC-9C1F-2884A6E08CA8}">
      <dsp:nvSpPr>
        <dsp:cNvPr id="0" name=""/>
        <dsp:cNvSpPr/>
      </dsp:nvSpPr>
      <dsp:spPr>
        <a:xfrm>
          <a:off x="3744416" y="1717390"/>
          <a:ext cx="381642" cy="38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79CC5-B0DF-47ED-ACE7-811CB717EEED}">
      <dsp:nvSpPr>
        <dsp:cNvPr id="0" name=""/>
        <dsp:cNvSpPr/>
      </dsp:nvSpPr>
      <dsp:spPr>
        <a:xfrm>
          <a:off x="3324187" y="0"/>
          <a:ext cx="1581224" cy="15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10 dní na ČMS</a:t>
          </a:r>
          <a:endParaRPr lang="en-US" sz="2000" kern="1200"/>
        </a:p>
      </dsp:txBody>
      <dsp:txXfrm>
        <a:off x="3324187" y="0"/>
        <a:ext cx="1581224" cy="1526569"/>
      </dsp:txXfrm>
    </dsp:sp>
    <dsp:sp modelId="{22076F52-E1C3-4CAC-93A6-5A275D77229A}">
      <dsp:nvSpPr>
        <dsp:cNvPr id="0" name=""/>
        <dsp:cNvSpPr/>
      </dsp:nvSpPr>
      <dsp:spPr>
        <a:xfrm>
          <a:off x="4298877" y="1717390"/>
          <a:ext cx="381642" cy="38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3E5E16-921C-42EE-9D4A-1FD7CC76BB84}">
      <dsp:nvSpPr>
        <dsp:cNvPr id="0" name=""/>
        <dsp:cNvSpPr/>
      </dsp:nvSpPr>
      <dsp:spPr>
        <a:xfrm>
          <a:off x="4984473" y="2289854"/>
          <a:ext cx="1581224" cy="15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Kontrola 1. stupňa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60 dní</a:t>
          </a:r>
        </a:p>
      </dsp:txBody>
      <dsp:txXfrm>
        <a:off x="4984473" y="2289854"/>
        <a:ext cx="1581224" cy="1526569"/>
      </dsp:txXfrm>
    </dsp:sp>
    <dsp:sp modelId="{EA8538FB-0B0D-42C0-B73B-E716FBD61FFD}">
      <dsp:nvSpPr>
        <dsp:cNvPr id="0" name=""/>
        <dsp:cNvSpPr/>
      </dsp:nvSpPr>
      <dsp:spPr>
        <a:xfrm>
          <a:off x="6819160" y="1717390"/>
          <a:ext cx="381642" cy="38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85DD7-32E2-422B-BBB6-EC8D6967CAB3}">
      <dsp:nvSpPr>
        <dsp:cNvPr id="0" name=""/>
        <dsp:cNvSpPr/>
      </dsp:nvSpPr>
      <dsp:spPr>
        <a:xfrm>
          <a:off x="6644759" y="0"/>
          <a:ext cx="1581224" cy="15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smtClean="0"/>
            <a:t>10 </a:t>
          </a:r>
          <a:r>
            <a:rPr lang="sk-SK" sz="2000" b="0" kern="1200" smtClean="0"/>
            <a:t>dní 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smtClean="0"/>
            <a:t>SMS</a:t>
          </a:r>
        </a:p>
      </dsp:txBody>
      <dsp:txXfrm>
        <a:off x="6644759" y="0"/>
        <a:ext cx="1581224" cy="1526569"/>
      </dsp:txXfrm>
    </dsp:sp>
    <dsp:sp modelId="{3172FBFC-A8ED-4A95-968A-B56BB4250217}">
      <dsp:nvSpPr>
        <dsp:cNvPr id="0" name=""/>
        <dsp:cNvSpPr/>
      </dsp:nvSpPr>
      <dsp:spPr>
        <a:xfrm>
          <a:off x="7395222" y="1717390"/>
          <a:ext cx="381642" cy="38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EBD3A9-D844-455E-B41C-5B8872137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11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12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13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14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6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7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8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9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10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4073-F045-42A7-B754-22DBE46A78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8CD-F1A0-409D-AF26-F2A2C9FFF1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ADF4-DE48-4BB8-B462-8D55876168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2933-2B41-4C92-9D4F-5157349839C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B264-D506-4349-A79D-B461FCB6295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D74F-03A9-4C0D-A99C-972051309B1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126F-9C9D-4293-BB80-B5B79F46547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A25B-0D7E-4376-942A-7EA9F0AE621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E425-2ACA-49C1-AD9D-9C95F43FA4B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9EF-ED5B-4808-A42D-DFAE6B54002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AEF1-0DB4-4DC9-ACC8-C1C6AF3C603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FA75-3DD8-40BB-B622-8C85CA6CC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22E5-ED74-43A3-B288-C3BA07DA516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61C1-E756-4A32-8C8B-DF25021D625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4E8D-8D62-4AE4-A0F9-D16BAF93FCE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7BF1-8CA3-4AE5-BDA3-1637BB640E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41AE-D93B-464F-882E-AE605A11AD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BBB7-E6D1-4171-9D9D-8002DA8D56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3874-8A87-42A3-B32F-2A3D8AF6A5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1859-52C6-4602-9061-282F9BA2A7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EA44-27D9-4CD8-B968-D052035288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DF35-FDFE-466F-9FD2-D822B4EE42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BC5BE50-C3D4-476B-A4C2-94CD2F3840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C8252F-6178-4F69-9E17-51532862056D}" type="slidenum">
              <a:rPr lang="pl-PL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w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wmf"/><Relationship Id="rId4" Type="http://schemas.openxmlformats.org/officeDocument/2006/relationships/diagramData" Target="../diagrams/data1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</a:rPr>
              <a:t>Zasielanie správ</a:t>
            </a:r>
            <a:endParaRPr lang="sk-SK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772400" cy="410445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Bod 22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opis všetkých aktivít v danom monitorovacom období a súvisiacich </a:t>
            </a:r>
            <a:r>
              <a:rPr lang="sk-SK" sz="2000" b="1" smtClean="0">
                <a:latin typeface="Calibri" pitchFamily="34" charset="0"/>
              </a:rPr>
              <a:t>ukazovateľov</a:t>
            </a:r>
            <a:r>
              <a:rPr lang="sk-SK" sz="2000" smtClean="0">
                <a:latin typeface="Calibri" pitchFamily="34" charset="0"/>
              </a:rPr>
              <a:t> (presný opis naplnenia ukazovateľa)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Bod 24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aktuálne problémy a spôsob ich riešenia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povinnosť VP mať všetky potrebné informácie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Bod 25</a:t>
            </a:r>
          </a:p>
          <a:p>
            <a:pPr marL="857250" lvl="1" indent="-457200" eaLnBrk="1" hangingPunct="1"/>
            <a:r>
              <a:rPr lang="sk-SK" sz="2000" b="1" smtClean="0">
                <a:latin typeface="Calibri" pitchFamily="34" charset="0"/>
              </a:rPr>
              <a:t>zdroje overenia v Žiadosti o FP !!!</a:t>
            </a:r>
          </a:p>
          <a:p>
            <a:pPr marL="857250" lvl="1" indent="-457200" eaLnBrk="1" hangingPunct="1"/>
            <a:r>
              <a:rPr lang="sk-SK" sz="2000" b="1" smtClean="0">
                <a:latin typeface="Calibri" pitchFamily="34" charset="0"/>
              </a:rPr>
              <a:t>LEN TIE ukazovatele</a:t>
            </a:r>
            <a:r>
              <a:rPr lang="sk-SK" sz="2000" smtClean="0">
                <a:latin typeface="Calibri" pitchFamily="34" charset="0"/>
              </a:rPr>
              <a:t>,</a:t>
            </a:r>
            <a:r>
              <a:rPr lang="sk-SK" sz="2000" b="1" smtClean="0">
                <a:latin typeface="Calibri" pitchFamily="34" charset="0"/>
              </a:rPr>
              <a:t> </a:t>
            </a:r>
            <a:r>
              <a:rPr lang="sk-SK" sz="2000" smtClean="0">
                <a:latin typeface="Calibri" pitchFamily="34" charset="0"/>
              </a:rPr>
              <a:t>ktoré sú v potvrdených ČMS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Vypĺňanie správy 2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150" t="34440" r="39101" b="14321"/>
          <a:stretch>
            <a:fillRect/>
          </a:stretch>
        </p:blipFill>
        <p:spPr bwMode="auto">
          <a:xfrm>
            <a:off x="683568" y="1844824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ál 8"/>
          <p:cNvSpPr/>
          <p:nvPr/>
        </p:nvSpPr>
        <p:spPr>
          <a:xfrm>
            <a:off x="7236296" y="1772816"/>
            <a:ext cx="1224136" cy="64807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992888" cy="410445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smtClean="0">
                <a:latin typeface="Calibri" pitchFamily="34" charset="0"/>
              </a:rPr>
              <a:t>Bod 23</a:t>
            </a:r>
            <a:r>
              <a:rPr lang="sk-SK" sz="2400" smtClean="0">
                <a:latin typeface="Calibri" pitchFamily="34" charset="0"/>
              </a:rPr>
              <a:t>:</a:t>
            </a:r>
          </a:p>
          <a:p>
            <a:pPr marL="857250" lvl="1" indent="-457200" eaLnBrk="1" hangingPunct="1"/>
            <a:r>
              <a:rPr lang="en-US" sz="2000" smtClean="0">
                <a:latin typeface="Calibri" pitchFamily="34" charset="0"/>
              </a:rPr>
              <a:t>v tabu</a:t>
            </a:r>
            <a:r>
              <a:rPr lang="sk-SK" sz="2000" smtClean="0">
                <a:latin typeface="Calibri" pitchFamily="34" charset="0"/>
              </a:rPr>
              <a:t>ľke nesmie pri žiadnej aktivite hodnota výdavkov za zrealizovanú časť prekročiť hodnotu plánovaných výdavkov (Z</a:t>
            </a:r>
            <a:r>
              <a:rPr lang="sk-SK" sz="2000" smtClean="0">
                <a:latin typeface="Arial"/>
                <a:cs typeface="Arial"/>
              </a:rPr>
              <a:t>≤</a:t>
            </a:r>
            <a:r>
              <a:rPr lang="sk-SK" sz="2000" smtClean="0">
                <a:latin typeface="Calibri" pitchFamily="34" charset="0"/>
                <a:cs typeface="Arial"/>
              </a:rPr>
              <a:t>P</a:t>
            </a:r>
            <a:r>
              <a:rPr lang="sk-SK" sz="2000" smtClean="0">
                <a:latin typeface="Arial"/>
                <a:cs typeface="Arial"/>
              </a:rPr>
              <a:t>)</a:t>
            </a:r>
            <a:endParaRPr lang="sk-SK" sz="2000" smtClean="0">
              <a:latin typeface="Calibri" pitchFamily="34" charset="0"/>
            </a:endParaRP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nevyhnutnosť krížovej kontroly bodu 23 a Tabuľky 1</a:t>
            </a:r>
            <a:endParaRPr lang="sk-SK" sz="1600" smtClean="0">
              <a:latin typeface="Calibri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Tabuľka 1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využívanie vzorcov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suma ERDF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vyplnené všetky potrebné políčka, okrem šedých</a:t>
            </a:r>
            <a:endParaRPr lang="sk-SK" sz="1600" smtClean="0">
              <a:latin typeface="Calibri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Vypĺňanie správy 3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3524" t="31080" r="17051" b="32801"/>
          <a:stretch>
            <a:fillRect/>
          </a:stretch>
        </p:blipFill>
        <p:spPr bwMode="auto">
          <a:xfrm>
            <a:off x="5868144" y="3212976"/>
            <a:ext cx="2736304" cy="31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ásobenie 8"/>
          <p:cNvSpPr/>
          <p:nvPr/>
        </p:nvSpPr>
        <p:spPr>
          <a:xfrm>
            <a:off x="7668344" y="5517232"/>
            <a:ext cx="1080120" cy="1268760"/>
          </a:xfrm>
          <a:prstGeom prst="mathMultiply">
            <a:avLst>
              <a:gd name="adj1" fmla="val 313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kupina 15"/>
          <p:cNvGrpSpPr/>
          <p:nvPr/>
        </p:nvGrpSpPr>
        <p:grpSpPr>
          <a:xfrm>
            <a:off x="323528" y="2348880"/>
            <a:ext cx="2304256" cy="3096344"/>
            <a:chOff x="755576" y="3501008"/>
            <a:chExt cx="2736304" cy="30963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63524" t="31920" r="17051" b="31961"/>
            <a:stretch>
              <a:fillRect/>
            </a:stretch>
          </p:blipFill>
          <p:spPr bwMode="auto">
            <a:xfrm>
              <a:off x="755576" y="3501008"/>
              <a:ext cx="2664296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ál 12"/>
            <p:cNvSpPr/>
            <p:nvPr/>
          </p:nvSpPr>
          <p:spPr>
            <a:xfrm>
              <a:off x="2627784" y="5445224"/>
              <a:ext cx="864096" cy="360040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2627784" y="4581128"/>
              <a:ext cx="864096" cy="360040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2627784" y="3694454"/>
              <a:ext cx="864096" cy="360040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ravá zložená zátvorka 16"/>
          <p:cNvSpPr/>
          <p:nvPr/>
        </p:nvSpPr>
        <p:spPr>
          <a:xfrm>
            <a:off x="2771800" y="2636912"/>
            <a:ext cx="576064" cy="1944216"/>
          </a:xfrm>
          <a:prstGeom prst="rightBrace">
            <a:avLst>
              <a:gd name="adj1" fmla="val 5679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vná sa 17"/>
          <p:cNvSpPr/>
          <p:nvPr/>
        </p:nvSpPr>
        <p:spPr>
          <a:xfrm>
            <a:off x="3408583" y="3489719"/>
            <a:ext cx="367055" cy="265454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3779912" y="2780928"/>
            <a:ext cx="5184576" cy="1405435"/>
            <a:chOff x="-1260648" y="1340768"/>
            <a:chExt cx="7128792" cy="18374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7850" t="79799" r="30176" b="10961"/>
            <a:stretch>
              <a:fillRect/>
            </a:stretch>
          </p:blipFill>
          <p:spPr bwMode="auto">
            <a:xfrm>
              <a:off x="-1260648" y="2386163"/>
              <a:ext cx="712879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7850" t="20160" r="30176" b="67240"/>
            <a:stretch>
              <a:fillRect/>
            </a:stretch>
          </p:blipFill>
          <p:spPr bwMode="auto">
            <a:xfrm>
              <a:off x="-1260648" y="1340768"/>
              <a:ext cx="71287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vál 22"/>
          <p:cNvSpPr/>
          <p:nvPr/>
        </p:nvSpPr>
        <p:spPr>
          <a:xfrm>
            <a:off x="6876256" y="3683165"/>
            <a:ext cx="683568" cy="387424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23" grpId="2" animBg="1"/>
      <p:bldP spid="2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772400" cy="410445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sk-SK" sz="2400" smtClean="0">
                <a:latin typeface="Calibri" pitchFamily="34" charset="0"/>
              </a:rPr>
              <a:t>Tabuľka 2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suma plánovaných výdavkov nesmie viesť k prekročeniu celkových oprávnených výdavkov projektu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sk-SK" sz="2400" smtClean="0">
                <a:latin typeface="Calibri" pitchFamily="34" charset="0"/>
              </a:rPr>
              <a:t>Tabuľka 3</a:t>
            </a:r>
            <a:endParaRPr lang="sk-SK" sz="2000" smtClean="0">
              <a:latin typeface="Calibri" pitchFamily="34" charset="0"/>
            </a:endParaRP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nezabúdať na DPH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vypracovať podľa certifikátov prvostupňovej kontroly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sk-SK" sz="2400" smtClean="0">
                <a:latin typeface="Calibri" pitchFamily="34" charset="0"/>
              </a:rPr>
              <a:t>Iné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po zavedení zmien do projektu aktualizovať aj údaje v správach, špeciálne tabuľku v bode 23 a všetky finančné tabuľky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používať správne percentuálne vyjadrenia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Vypĺňanie správy 4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00" t="21000" r="41201" b="48761"/>
          <a:stretch>
            <a:fillRect/>
          </a:stretch>
        </p:blipFill>
        <p:spPr bwMode="auto">
          <a:xfrm>
            <a:off x="611560" y="3284984"/>
            <a:ext cx="7776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575" t="36959" r="29651" b="43721"/>
          <a:stretch>
            <a:fillRect/>
          </a:stretch>
        </p:blipFill>
        <p:spPr bwMode="auto">
          <a:xfrm>
            <a:off x="0" y="429309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6275" t="54599" r="17576" b="28601"/>
          <a:stretch>
            <a:fillRect/>
          </a:stretch>
        </p:blipFill>
        <p:spPr bwMode="auto">
          <a:xfrm>
            <a:off x="0" y="2348880"/>
            <a:ext cx="90730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ípka doprava 8"/>
          <p:cNvSpPr/>
          <p:nvPr/>
        </p:nvSpPr>
        <p:spPr>
          <a:xfrm rot="2908516">
            <a:off x="4429550" y="4079142"/>
            <a:ext cx="2361363" cy="105470"/>
          </a:xfrm>
          <a:prstGeom prst="rightArrow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16016" t="41999" r="16001" b="36161"/>
          <a:stretch>
            <a:fillRect/>
          </a:stretch>
        </p:blipFill>
        <p:spPr bwMode="auto">
          <a:xfrm>
            <a:off x="0" y="3703138"/>
            <a:ext cx="8676456" cy="17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1547664" y="4149080"/>
            <a:ext cx="4104456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38 607,22 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sk-SK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48108,69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100</a:t>
            </a:r>
            <a:r>
              <a:rPr lang="sk-SK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80,2499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ál 11"/>
          <p:cNvSpPr/>
          <p:nvPr/>
        </p:nvSpPr>
        <p:spPr>
          <a:xfrm>
            <a:off x="0" y="4077072"/>
            <a:ext cx="1259632" cy="432048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283968" y="4941168"/>
            <a:ext cx="1259632" cy="432048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ípka doprava 13"/>
          <p:cNvSpPr/>
          <p:nvPr/>
        </p:nvSpPr>
        <p:spPr>
          <a:xfrm rot="2447150">
            <a:off x="5534237" y="4669106"/>
            <a:ext cx="811829" cy="14361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6197058" y="4990598"/>
            <a:ext cx="686213" cy="360040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2" animBg="1"/>
      <p:bldP spid="13" grpId="2" animBg="1"/>
      <p:bldP spid="14" grpId="2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772400" cy="4104456"/>
          </a:xfrm>
        </p:spPr>
        <p:txBody>
          <a:bodyPr/>
          <a:lstStyle/>
          <a:p>
            <a:r>
              <a:rPr lang="sk-SK" sz="2000" smtClean="0">
                <a:latin typeface="Calibri" pitchFamily="34" charset="0"/>
              </a:rPr>
              <a:t>Nový vzor prílohy (tabuľky) 1 zahŕňa informáciu o pridelenej štátnej pomoci</a:t>
            </a:r>
          </a:p>
          <a:p>
            <a:r>
              <a:rPr lang="sk-SK" sz="2000" smtClean="0">
                <a:latin typeface="Calibri" pitchFamily="34" charset="0"/>
              </a:rPr>
              <a:t>j</a:t>
            </a:r>
            <a:r>
              <a:rPr lang="en-US" sz="2000" smtClean="0">
                <a:latin typeface="Calibri" pitchFamily="34" charset="0"/>
              </a:rPr>
              <a:t>e potrebné uviesť úroveň spolufinancovania z ERDF pre výdavky, na ktoré sa vzťahuje Regionálna investičná pomoc a úroveň spolufinancovania z ERDF pre výdavky, na ktoré sa vzťahuje pomoc de minimis</a:t>
            </a:r>
          </a:p>
          <a:p>
            <a:pPr marL="457200" indent="-457200" eaLnBrk="1" hangingPunct="1"/>
            <a:endParaRPr lang="sk-SK" sz="2000" smtClean="0">
              <a:latin typeface="Calibri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Vypĺňanie správy 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– nov</a:t>
            </a:r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ý vzor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3630" y="1077542"/>
            <a:ext cx="7342746" cy="56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ál 11"/>
          <p:cNvSpPr/>
          <p:nvPr/>
        </p:nvSpPr>
        <p:spPr>
          <a:xfrm>
            <a:off x="478430" y="5805264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1"/>
          <p:cNvSpPr/>
          <p:nvPr/>
        </p:nvSpPr>
        <p:spPr>
          <a:xfrm>
            <a:off x="489316" y="2060848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1"/>
          <p:cNvSpPr/>
          <p:nvPr/>
        </p:nvSpPr>
        <p:spPr>
          <a:xfrm>
            <a:off x="496008" y="4559356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4082588-biurokra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8424" y="1497310"/>
            <a:ext cx="38100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683568" y="4163596"/>
            <a:ext cx="4464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Ďakujeme za Vašu pozornosť a tešíme sa na efektívnu spoluprácu</a:t>
            </a:r>
            <a:endParaRPr lang="sk-SK" sz="3200" b="1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19069" y="6237312"/>
            <a:ext cx="846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sz="1200" b="1" smtClean="0">
                <a:latin typeface="Calibri" pitchFamily="34" charset="0"/>
              </a:rPr>
              <a:t>STS©201</a:t>
            </a:r>
            <a:r>
              <a:rPr lang="en-US" sz="1200" b="1" smtClean="0">
                <a:latin typeface="Calibri" pitchFamily="34" charset="0"/>
              </a:rPr>
              <a:t>4</a:t>
            </a:r>
            <a:endParaRPr lang="sk-SK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4744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pojmy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3057525"/>
          </a:xfrm>
        </p:spPr>
        <p:txBody>
          <a:bodyPr/>
          <a:lstStyle/>
          <a:p>
            <a:pPr eaLnBrk="1" hangingPunct="1">
              <a:buNone/>
            </a:pPr>
            <a:r>
              <a:rPr lang="sk-SK" sz="2400" b="1" smtClean="0"/>
              <a:t>Monitorovacie obdobie</a:t>
            </a:r>
          </a:p>
          <a:p>
            <a:pPr eaLnBrk="1" hangingPunct="1"/>
            <a:r>
              <a:rPr lang="sk-SK" sz="2400" smtClean="0"/>
              <a:t>3 po sebe nasledujúce mesiace počítané od dátumu podpísania zmluvy o poskytnutí finančného príspevku</a:t>
            </a:r>
          </a:p>
          <a:p>
            <a:pPr eaLnBrk="1" hangingPunct="1">
              <a:buNone/>
            </a:pPr>
            <a:r>
              <a:rPr lang="sk-SK" sz="2400" b="1" smtClean="0"/>
              <a:t>Typy správ</a:t>
            </a:r>
            <a:endParaRPr lang="pl-PL" sz="2400" b="1" smtClean="0"/>
          </a:p>
          <a:p>
            <a:pPr eaLnBrk="1" hangingPunct="1"/>
            <a:r>
              <a:rPr lang="pl-PL" sz="2400" smtClean="0"/>
              <a:t>Čiastková </a:t>
            </a:r>
            <a:r>
              <a:rPr lang="pl-PL" sz="2400" dirty="0" smtClean="0"/>
              <a:t>správa</a:t>
            </a:r>
          </a:p>
          <a:p>
            <a:pPr eaLnBrk="1" hangingPunct="1"/>
            <a:r>
              <a:rPr lang="pl-PL" sz="2400" dirty="0" smtClean="0"/>
              <a:t>Monitorovacia správa o realizácii projektu</a:t>
            </a:r>
          </a:p>
          <a:p>
            <a:pPr eaLnBrk="1" hangingPunct="1"/>
            <a:r>
              <a:rPr lang="pl-PL" sz="2400" smtClean="0"/>
              <a:t>Záverečná správa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340768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Monitorovacia správa o realizácii projektu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0928"/>
            <a:ext cx="8229600" cy="3600400"/>
          </a:xfrm>
        </p:spPr>
        <p:txBody>
          <a:bodyPr/>
          <a:lstStyle/>
          <a:p>
            <a:pPr algn="just" eaLnBrk="1" hangingPunct="1"/>
            <a:r>
              <a:rPr lang="sk-SK" sz="2400" dirty="0" smtClean="0"/>
              <a:t>Vedúci partner ju podáva na STS v termíne </a:t>
            </a:r>
            <a:r>
              <a:rPr lang="sk-SK" sz="2400" b="1" dirty="0" smtClean="0"/>
              <a:t>do 80 dní</a:t>
            </a:r>
            <a:r>
              <a:rPr lang="sk-SK" sz="2400" dirty="0" smtClean="0"/>
              <a:t> po ukončení </a:t>
            </a:r>
            <a:r>
              <a:rPr lang="sk-SK" sz="2400" smtClean="0"/>
              <a:t>monitorovacieho obdobia</a:t>
            </a:r>
          </a:p>
          <a:p>
            <a:pPr algn="just" eaLnBrk="1" hangingPunct="1"/>
            <a:r>
              <a:rPr lang="sk-SK" sz="2400" smtClean="0"/>
              <a:t>Sumárne odzrkadľuje realizáciu projektu v období 3 po sebe nasledujúcich mesiacov od dátumu podpísania zmluvy. Výnimkou môže byť:</a:t>
            </a:r>
          </a:p>
          <a:p>
            <a:pPr lvl="1" algn="just" eaLnBrk="1" hangingPunct="1"/>
            <a:r>
              <a:rPr lang="sk-SK" sz="2000" smtClean="0"/>
              <a:t>1. monitorovacia správa</a:t>
            </a:r>
          </a:p>
          <a:p>
            <a:pPr lvl="1" algn="just" eaLnBrk="1" hangingPunct="1"/>
            <a:r>
              <a:rPr lang="sk-SK" sz="2000" smtClean="0"/>
              <a:t>záverečná správa</a:t>
            </a:r>
          </a:p>
          <a:p>
            <a:pPr lvl="1" algn="just" eaLnBrk="1" hangingPunct="1"/>
            <a:r>
              <a:rPr lang="sk-SK" sz="2000" smtClean="0"/>
              <a:t>mimoriadna správa</a:t>
            </a:r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9896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Monitorovacia správa o realizácii projektu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886"/>
            <a:ext cx="8229600" cy="3600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k-SK" sz="2400" smtClean="0"/>
              <a:t>Čiastkové a súhrnné monitorovacie správy sa vyhotovujú vždy</a:t>
            </a:r>
            <a:r>
              <a:rPr lang="sk-SK" sz="2400" dirty="0" smtClean="0"/>
              <a:t>, aj v prípade, že partneri projektu nemali </a:t>
            </a:r>
            <a:r>
              <a:rPr lang="sk-SK" sz="2400" smtClean="0"/>
              <a:t>žiadne výdavky</a:t>
            </a:r>
            <a:endParaRPr lang="sk-SK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sk-SK" sz="2400" smtClean="0"/>
              <a:t>Prílohami súhrnnej správy sú čiastkové </a:t>
            </a:r>
            <a:r>
              <a:rPr lang="sk-SK" sz="2400" dirty="0" smtClean="0"/>
              <a:t>správy potvrdené národnými kontrolórmi spolu s vystavenými certifikátmi, ktoré potvrdzujú hodnotu </a:t>
            </a:r>
            <a:r>
              <a:rPr lang="sk-SK" sz="2400" smtClean="0"/>
              <a:t>oprávnených výdavkov</a:t>
            </a:r>
            <a:endParaRPr lang="sk-SK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sk-SK" sz="2400" smtClean="0"/>
              <a:t>Predkladá </a:t>
            </a:r>
            <a:r>
              <a:rPr lang="sk-SK" sz="2400" dirty="0" smtClean="0"/>
              <a:t>sa v papierovej verzii (1 originál) a v elektronickej verzii </a:t>
            </a:r>
            <a:r>
              <a:rPr lang="sk-SK" sz="2400" smtClean="0"/>
              <a:t>na CD</a:t>
            </a: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Monitorovacie správy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395536" y="234888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2" name="Picture 8" descr="C:\Documents and Settings\Martin_Simcik\Local Settings\Temporary Internet Files\Content.IE5\KKG7GCF5\MC90029716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774435"/>
            <a:ext cx="1008112" cy="942597"/>
          </a:xfrm>
          <a:prstGeom prst="rect">
            <a:avLst/>
          </a:prstGeom>
          <a:noFill/>
        </p:spPr>
      </p:pic>
      <p:pic>
        <p:nvPicPr>
          <p:cNvPr id="1037" name="Picture 13" descr="C:\Documents and Settings\Martin_Simcik\Local Settings\Temporary Internet Files\Content.IE5\SJDKGOZ3\MC90039094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594075">
            <a:off x="6279749" y="5116887"/>
            <a:ext cx="864096" cy="984123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6156176" y="1556791"/>
            <a:ext cx="1440160" cy="1512169"/>
            <a:chOff x="6372200" y="1568103"/>
            <a:chExt cx="1080120" cy="1212825"/>
          </a:xfrm>
        </p:grpSpPr>
        <p:pic>
          <p:nvPicPr>
            <p:cNvPr id="30" name="Picture 12" descr="C:\Documents and Settings\Martin_Simcik\Local Settings\Temporary Internet Files\Content.IE5\Q28DKDZQ\MC900048272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72200" y="1568103"/>
              <a:ext cx="1080120" cy="1212825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20429439">
              <a:off x="6623992" y="2084686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100" b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</a:t>
              </a:r>
            </a:p>
            <a:p>
              <a:pPr algn="ctr"/>
              <a:r>
                <a:rPr lang="sk-SK" sz="1100" b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STS</a:t>
              </a:r>
              <a:endParaRPr lang="en-US" sz="11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75856" y="1988840"/>
            <a:ext cx="1512168" cy="1512168"/>
            <a:chOff x="3419872" y="2060848"/>
            <a:chExt cx="1154323" cy="1296144"/>
          </a:xfrm>
        </p:grpSpPr>
        <p:pic>
          <p:nvPicPr>
            <p:cNvPr id="1036" name="Picture 12" descr="C:\Documents and Settings\Martin_Simcik\Local Settings\Temporary Internet Files\Content.IE5\Q28DKDZQ\MC900048272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872" y="2060848"/>
              <a:ext cx="1154323" cy="1296144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 rot="20291902">
              <a:off x="3715680" y="2601818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800" b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</a:t>
              </a:r>
            </a:p>
            <a:p>
              <a:pPr algn="ctr"/>
              <a:r>
                <a:rPr lang="sk-SK" sz="800" b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kontrolu</a:t>
              </a:r>
            </a:p>
            <a:p>
              <a:pPr algn="ctr"/>
              <a:r>
                <a:rPr lang="sk-SK" sz="800" b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stupňa</a:t>
              </a:r>
              <a:endParaRPr lang="en-US" sz="8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 l="22575" t="20160" r="22301" b="6841"/>
          <a:stretch>
            <a:fillRect/>
          </a:stretch>
        </p:blipFill>
        <p:spPr bwMode="auto">
          <a:xfrm>
            <a:off x="-324544" y="2276872"/>
            <a:ext cx="5364088" cy="44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/>
          <a:srcRect l="22575" t="20160" r="22301" b="7601"/>
          <a:stretch>
            <a:fillRect/>
          </a:stretch>
        </p:blipFill>
        <p:spPr bwMode="auto">
          <a:xfrm>
            <a:off x="3635896" y="260648"/>
            <a:ext cx="5976664" cy="48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780928"/>
            <a:ext cx="7772400" cy="3600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Arial" pitchFamily="34" charset="0"/>
                <a:cs typeface="Arial" pitchFamily="34" charset="0"/>
              </a:rPr>
              <a:t>Kompletnosť = </a:t>
            </a:r>
            <a:r>
              <a:rPr lang="sk-SK" sz="2400" b="1" smtClean="0">
                <a:latin typeface="Arial" pitchFamily="34" charset="0"/>
                <a:cs typeface="Arial" pitchFamily="34" charset="0"/>
              </a:rPr>
              <a:t>1x originál</a:t>
            </a:r>
            <a:r>
              <a:rPr lang="sk-SK" sz="24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SMS vrátane tabuliek 1,2 a 3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všetkých ČMS a certifikátov </a:t>
            </a:r>
            <a:r>
              <a:rPr lang="sk-SK" sz="1800" b="1" smtClean="0">
                <a:latin typeface="Arial" pitchFamily="34" charset="0"/>
                <a:cs typeface="Arial" pitchFamily="34" charset="0"/>
              </a:rPr>
              <a:t>(originály)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CD (označené číslo projektu a správy, dátum/verzia)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Arial" pitchFamily="34" charset="0"/>
                <a:cs typeface="Arial" pitchFamily="34" charset="0"/>
              </a:rPr>
              <a:t>Podpisy a parafy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podpis oprávnenej osoby vždy s aktuálnym dátumom, aj pri opravách správ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Parafovaná každá strana SMS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9896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Čomu je potrebné venovať osobitnú pozornosť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924944"/>
            <a:ext cx="7772400" cy="331236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sk-SK" sz="2400" smtClean="0">
                <a:latin typeface="Arial" pitchFamily="34" charset="0"/>
                <a:cs typeface="Arial" pitchFamily="34" charset="0"/>
              </a:rPr>
              <a:t>Predpísaný formulár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vyplniť všetky požadované údaje (v prípade tabuliek aj nuly)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nezasahovať do formátu a obsahu formulára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sk-SK" sz="2400" smtClean="0">
                <a:latin typeface="Arial" pitchFamily="34" charset="0"/>
                <a:cs typeface="Arial" pitchFamily="34" charset="0"/>
              </a:rPr>
              <a:t>Súlad správy s projektovou dokumentáciou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Žiadosť (ciele, aktivity, ukazovatele a ich podiel na partnerov)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Zmluva (hodnoty spolufinancovania v zmluve, či dodatkoch)</a:t>
            </a:r>
          </a:p>
          <a:p>
            <a:pPr marL="857250" lvl="1" indent="-457200" eaLnBrk="1" hangingPunct="1"/>
            <a:r>
              <a:rPr lang="sk-SK" sz="1800" smtClean="0">
                <a:latin typeface="Arial" pitchFamily="34" charset="0"/>
                <a:cs typeface="Arial" pitchFamily="34" charset="0"/>
              </a:rPr>
              <a:t>ČMS a certifikáty prvostupňovej kontroly</a:t>
            </a:r>
          </a:p>
          <a:p>
            <a:pPr marL="857250" lvl="1" indent="-457200" eaLnBrk="1" hangingPunct="1"/>
            <a:endParaRPr lang="sk-SK" sz="2000" smtClean="0">
              <a:latin typeface="Calibri" pitchFamily="34" charset="0"/>
            </a:endParaRPr>
          </a:p>
          <a:p>
            <a:pPr marL="857250" lvl="1" indent="-457200" eaLnBrk="1" hangingPunct="1"/>
            <a:endParaRPr lang="sk-SK" sz="2000" smtClean="0"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9896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Čomu je potrebné venovať osobitnú pozornosť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9896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Čomu je potrebné venovať osobitnú pozornosť 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sk-SK" sz="3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28498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</a:t>
            </a:r>
            <a:r>
              <a:rPr lang="sk-SK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 vzor monitorovacích správ na web stránke Programu</a:t>
            </a:r>
            <a:endParaRPr lang="en-US" sz="44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772400" cy="410445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najčastejšie chyby na prvej strane formulára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číslovanie správ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aktuálne údaje po zavedení zmien, resp. v súlade s platným dodatkom k zmluve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400" smtClean="0">
                <a:latin typeface="Calibri" pitchFamily="34" charset="0"/>
              </a:rPr>
              <a:t>kontaktná osoba</a:t>
            </a:r>
          </a:p>
          <a:p>
            <a:pPr marL="857250" lvl="1" indent="-457200" eaLnBrk="1" hangingPunct="1"/>
            <a:r>
              <a:rPr lang="sk-SK" sz="2000" smtClean="0">
                <a:latin typeface="Calibri" pitchFamily="34" charset="0"/>
              </a:rPr>
              <a:t>uvádzať osobu pre kontakt s STS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Vypĺňanie správy 1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27584" y="2564904"/>
            <a:ext cx="7848872" cy="2592288"/>
            <a:chOff x="827584" y="2564904"/>
            <a:chExt cx="7848872" cy="25922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475" t="47879" r="22301" b="21881"/>
            <a:stretch>
              <a:fillRect/>
            </a:stretch>
          </p:blipFill>
          <p:spPr bwMode="auto">
            <a:xfrm>
              <a:off x="827584" y="2564904"/>
              <a:ext cx="784887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ál 6"/>
            <p:cNvSpPr/>
            <p:nvPr/>
          </p:nvSpPr>
          <p:spPr>
            <a:xfrm>
              <a:off x="4473140" y="3406422"/>
              <a:ext cx="1224136" cy="504056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2575" t="32760" r="23876" b="10961"/>
          <a:stretch>
            <a:fillRect/>
          </a:stretch>
        </p:blipFill>
        <p:spPr bwMode="auto">
          <a:xfrm>
            <a:off x="107504" y="1268760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ál 10"/>
          <p:cNvSpPr/>
          <p:nvPr/>
        </p:nvSpPr>
        <p:spPr>
          <a:xfrm>
            <a:off x="3528392" y="3096344"/>
            <a:ext cx="1224136" cy="64807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3278501" y="1489590"/>
            <a:ext cx="2592288" cy="1584176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3275856" y="3789040"/>
            <a:ext cx="1692696" cy="2348880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574</Words>
  <Application>Microsoft Office PowerPoint</Application>
  <PresentationFormat>On-screen Show (4:3)</PresentationFormat>
  <Paragraphs>107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Projekt domyślny</vt:lpstr>
      <vt:lpstr>1_Projekt domyślny</vt:lpstr>
      <vt:lpstr>Zasielanie správ</vt:lpstr>
      <vt:lpstr>Základné pojmy</vt:lpstr>
      <vt:lpstr>Monitorovacia správa o realizácii projektu</vt:lpstr>
      <vt:lpstr>Monitorovacia správa o realizácii projektu</vt:lpstr>
      <vt:lpstr>Slide 5</vt:lpstr>
      <vt:lpstr>Čomu je potrebné venovať osobitnú pozornosť 1</vt:lpstr>
      <vt:lpstr>Čomu je potrebné venovať osobitnú pozornosť 2</vt:lpstr>
      <vt:lpstr>Čomu je potrebné venovať osobitnú pozornosť 3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Martin_Simcik</cp:lastModifiedBy>
  <cp:revision>188</cp:revision>
  <dcterms:created xsi:type="dcterms:W3CDTF">2009-09-10T10:38:11Z</dcterms:created>
  <dcterms:modified xsi:type="dcterms:W3CDTF">2014-04-18T09:34:28Z</dcterms:modified>
</cp:coreProperties>
</file>