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7" r:id="rId5"/>
    <p:sldId id="258" r:id="rId6"/>
    <p:sldId id="259" r:id="rId7"/>
    <p:sldId id="268" r:id="rId8"/>
    <p:sldId id="269" r:id="rId9"/>
    <p:sldId id="260" r:id="rId10"/>
    <p:sldId id="261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4" y="-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ADAD4-8311-4FBF-B1C4-BEBB117244F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B930-AE3B-4CD8-A770-CBB1A5D049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BACB0-E176-49C4-A229-1044A5CDA52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5F8173-5EA4-4AED-ACD2-06F671789AE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D528A-C601-40C0-9F5D-4B87F39110E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2EF78-D651-4AD8-B9CE-B5F356B43D1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E25-CED0-4A25-8C20-F3E909C93A7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8FAE8-7AAD-4153-AB53-1859FC9ECC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C4D5B-0F50-473E-9A1E-F5698AEBE7E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F4BD6-949E-4AEF-9E3F-E322F7E70EE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03CD3-332C-40B8-80AF-DE2629B8043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5A6DA-6654-4AD7-A700-A45236E4696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ADCA73-24AD-48BD-89A8-BCDB035EF07A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rojekt_do_power_point_S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008583"/>
          </a:xfrm>
        </p:spPr>
        <p:txBody>
          <a:bodyPr/>
          <a:lstStyle/>
          <a:p>
            <a:r>
              <a:rPr lang="sk-SK" sz="2800" b="1" dirty="0" smtClean="0"/>
              <a:t>Najdôležitejšie ustanovenia okrem tých, ktoré vyplývajú zo zmluvy o poskytnutí FP;</a:t>
            </a:r>
            <a:r>
              <a:rPr lang="pl-PL" sz="2800" b="1" dirty="0" smtClean="0"/>
              <a:t>;</a:t>
            </a:r>
            <a:endParaRPr lang="pl-PL" sz="28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852738"/>
            <a:ext cx="8229600" cy="3744614"/>
          </a:xfrm>
        </p:spPr>
        <p:txBody>
          <a:bodyPr/>
          <a:lstStyle/>
          <a:p>
            <a:r>
              <a:rPr lang="en-US" sz="2400" dirty="0">
                <a:cs typeface="Arial" charset="0"/>
              </a:rPr>
              <a:t>§</a:t>
            </a:r>
            <a:r>
              <a:rPr lang="pl-PL" sz="2400" dirty="0">
                <a:cs typeface="Arial" charset="0"/>
              </a:rPr>
              <a:t> 4 </a:t>
            </a:r>
            <a:r>
              <a:rPr lang="pl-PL" sz="2400" dirty="0" err="1" smtClean="0">
                <a:cs typeface="Arial" charset="0"/>
              </a:rPr>
              <a:t>ods</a:t>
            </a:r>
            <a:r>
              <a:rPr lang="pl-PL" sz="2400" dirty="0" smtClean="0">
                <a:cs typeface="Arial" charset="0"/>
              </a:rPr>
              <a:t>. </a:t>
            </a:r>
            <a:r>
              <a:rPr lang="pl-PL" sz="2400" dirty="0">
                <a:cs typeface="Arial" charset="0"/>
              </a:rPr>
              <a:t>2.:</a:t>
            </a:r>
          </a:p>
          <a:p>
            <a:pPr lvl="1"/>
            <a:r>
              <a:rPr lang="sk-SK" sz="2400" dirty="0" smtClean="0">
                <a:cs typeface="Arial" charset="0"/>
              </a:rPr>
              <a:t>kontakt VP s RO, STS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  <a:p>
            <a:pPr lvl="1"/>
            <a:r>
              <a:rPr lang="sk-SK" sz="2400" dirty="0" smtClean="0">
                <a:cs typeface="Arial" charset="0"/>
              </a:rPr>
              <a:t>Odovzdanie dokumentácie VP získal od orgánov  týkajúcej sa projektu ostatným PP, ktorú implementujúcich Program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  <a:p>
            <a:pPr lvl="1"/>
            <a:r>
              <a:rPr lang="sk-SK" sz="2400" dirty="0" smtClean="0">
                <a:cs typeface="Arial" charset="0"/>
              </a:rPr>
              <a:t>žiadosti o poskytnutie dodatočných informácii od orgánov implementujúcich Program pre PP vždy len prostredníctvom VP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  <a:p>
            <a:r>
              <a:rPr lang="sk-SK" sz="2400" dirty="0" smtClean="0">
                <a:cs typeface="Arial" charset="0"/>
              </a:rPr>
              <a:t>§ 4 ods. 4 záväzky VP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1084263"/>
          </a:xfrm>
        </p:spPr>
        <p:txBody>
          <a:bodyPr/>
          <a:lstStyle/>
          <a:p>
            <a:r>
              <a:rPr lang="sk-SK" sz="2800" b="1" dirty="0" smtClean="0"/>
              <a:t>Najdôležitejšie ustanovenia okrem tých, ktoré vyplývajú zo zmluvy o poskytnutí FP</a:t>
            </a:r>
            <a:r>
              <a:rPr lang="pl-PL" sz="2800" b="1" dirty="0" smtClean="0"/>
              <a:t>;</a:t>
            </a:r>
            <a:endParaRPr lang="pl-PL" sz="28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1663"/>
            <a:ext cx="8229600" cy="2984500"/>
          </a:xfrm>
        </p:spPr>
        <p:txBody>
          <a:bodyPr/>
          <a:lstStyle/>
          <a:p>
            <a:r>
              <a:rPr lang="sk-SK" sz="2400" dirty="0" smtClean="0">
                <a:cs typeface="Arial" charset="0"/>
              </a:rPr>
              <a:t>§ 5 Práva a povinnosti partnerov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  <a:p>
            <a:r>
              <a:rPr lang="sk-SK" sz="2400" dirty="0" smtClean="0">
                <a:cs typeface="Arial" charset="0"/>
              </a:rPr>
              <a:t>§ 13 bod. 2 odporúčania RO – </a:t>
            </a:r>
            <a:r>
              <a:rPr lang="sk-SK" sz="2400" dirty="0" smtClean="0"/>
              <a:t>zapojenie</a:t>
            </a:r>
            <a:r>
              <a:rPr lang="sk-SK" sz="2400" dirty="0" smtClean="0">
                <a:cs typeface="Arial" charset="0"/>
              </a:rPr>
              <a:t> vyjednávačov</a:t>
            </a:r>
            <a:r>
              <a:rPr lang="pl-PL" sz="2400" dirty="0" smtClean="0">
                <a:cs typeface="Arial" charset="0"/>
              </a:rPr>
              <a:t>;</a:t>
            </a:r>
            <a:endParaRPr lang="pl-PL" sz="2400" dirty="0">
              <a:cs typeface="Arial" charset="0"/>
            </a:endParaRPr>
          </a:p>
          <a:p>
            <a:endParaRPr lang="pl-PL" sz="2400" dirty="0">
              <a:cs typeface="Arial" charset="0"/>
            </a:endParaRPr>
          </a:p>
          <a:p>
            <a:r>
              <a:rPr lang="sk-SK" sz="2400" dirty="0" smtClean="0">
                <a:cs typeface="Arial" charset="0"/>
              </a:rPr>
              <a:t>Ostatné úlohy, povinnosti a funkcie v súlade s ustanoveniami zmluvy o poskytnutí finančného príspevku</a:t>
            </a:r>
            <a:r>
              <a:rPr lang="pl-PL" sz="2400" dirty="0" smtClean="0">
                <a:cs typeface="Arial" charset="0"/>
              </a:rPr>
              <a:t>.</a:t>
            </a:r>
            <a:endParaRPr lang="pl-PL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j030295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832" y="1700808"/>
            <a:ext cx="260985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1430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2"/>
            <a:ext cx="7772400" cy="3168352"/>
          </a:xfrm>
        </p:spPr>
        <p:txBody>
          <a:bodyPr/>
          <a:lstStyle/>
          <a:p>
            <a:r>
              <a:rPr lang="sk-SK" sz="4000" dirty="0" smtClean="0"/>
              <a:t>Zmluvy o</a:t>
            </a:r>
            <a:r>
              <a:rPr lang="sk-SK" sz="4000" dirty="0" smtClean="0">
                <a:solidFill>
                  <a:schemeClr val="tx1"/>
                </a:solidFill>
              </a:rPr>
              <a:t> poskytnutí </a:t>
            </a:r>
            <a:r>
              <a:rPr lang="sk-SK" sz="4000" dirty="0" smtClean="0"/>
              <a:t>finančného príspevku, partnerské zmluvy.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sk-SK" sz="4000" dirty="0" smtClean="0"/>
              <a:t>Čomu je potrebné venovať osobitnú pozornosť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5084763"/>
            <a:ext cx="2552700" cy="838200"/>
          </a:xfrm>
        </p:spPr>
        <p:txBody>
          <a:bodyPr/>
          <a:lstStyle/>
          <a:p>
            <a:pPr algn="r"/>
            <a:r>
              <a:rPr lang="pl-PL" sz="2000" i="1" dirty="0"/>
              <a:t>Grzegorz Gołda</a:t>
            </a:r>
          </a:p>
          <a:p>
            <a:pPr algn="r"/>
            <a:r>
              <a:rPr lang="pl-PL" sz="2000" i="1" dirty="0" smtClean="0"/>
              <a:t>STS PCS </a:t>
            </a:r>
            <a:r>
              <a:rPr lang="pl-PL" sz="2000" i="1" dirty="0" err="1" smtClean="0"/>
              <a:t>PL-SK</a:t>
            </a:r>
            <a:endParaRPr lang="pl-PL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57338"/>
            <a:ext cx="8229600" cy="1143000"/>
          </a:xfrm>
        </p:spPr>
        <p:txBody>
          <a:bodyPr/>
          <a:lstStyle/>
          <a:p>
            <a:r>
              <a:rPr lang="pl-PL" sz="4000" dirty="0" smtClean="0"/>
              <a:t>Pred podpisom si prečíta</a:t>
            </a:r>
            <a:r>
              <a:rPr lang="sk-SK" sz="4000" dirty="0" err="1" smtClean="0"/>
              <a:t>jte</a:t>
            </a:r>
            <a:r>
              <a:rPr lang="sk-SK" sz="4000" dirty="0" smtClean="0"/>
              <a:t> </a:t>
            </a:r>
            <a:r>
              <a:rPr lang="pl-PL" sz="4000" dirty="0" smtClean="0"/>
              <a:t>!!!</a:t>
            </a:r>
            <a:endParaRPr lang="pl-PL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708920"/>
            <a:ext cx="8352928" cy="36724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400" dirty="0" smtClean="0">
                <a:cs typeface="Arial" charset="0"/>
              </a:rPr>
              <a:t>Základné práva a povinnosti zmluvných strán sú stanovené v zmluve  o poskytnutí finančného príspevku  a  v partnerskej zmluve;</a:t>
            </a:r>
          </a:p>
          <a:p>
            <a:pPr>
              <a:lnSpc>
                <a:spcPct val="90000"/>
              </a:lnSpc>
            </a:pPr>
            <a:r>
              <a:rPr lang="sk-SK" sz="2400" dirty="0" smtClean="0">
                <a:cs typeface="Arial" charset="0"/>
              </a:rPr>
              <a:t>V zmluvách sa nachádzajú odkazy na </a:t>
            </a:r>
            <a:r>
              <a:rPr lang="en-US" sz="2400" dirty="0" smtClean="0">
                <a:cs typeface="Arial" charset="0"/>
              </a:rPr>
              <a:t>in</a:t>
            </a:r>
            <a:r>
              <a:rPr lang="sk-SK" sz="2400" dirty="0" smtClean="0">
                <a:cs typeface="Arial" charset="0"/>
              </a:rPr>
              <a:t>ú</a:t>
            </a:r>
            <a:r>
              <a:rPr lang="sk-SK" sz="2400" dirty="0" smtClean="0">
                <a:cs typeface="Arial" charset="0"/>
              </a:rPr>
              <a:t> </a:t>
            </a:r>
            <a:r>
              <a:rPr lang="sk-SK" sz="2400" dirty="0" smtClean="0">
                <a:cs typeface="Arial" charset="0"/>
              </a:rPr>
              <a:t>programovú dokumentáciu obsahujúcu dôle</a:t>
            </a:r>
            <a:r>
              <a:rPr lang="sk-SK" sz="2400" dirty="0" smtClean="0">
                <a:latin typeface="Arial"/>
                <a:cs typeface="Arial"/>
              </a:rPr>
              <a:t>ž</a:t>
            </a:r>
            <a:r>
              <a:rPr lang="sk-SK" sz="2400" dirty="0" smtClean="0">
                <a:cs typeface="Arial" charset="0"/>
              </a:rPr>
              <a:t>ité informácie ovplyvňujúce realizáciu projektu;</a:t>
            </a:r>
          </a:p>
          <a:p>
            <a:pPr>
              <a:lnSpc>
                <a:spcPct val="90000"/>
              </a:lnSpc>
            </a:pPr>
            <a:r>
              <a:rPr lang="sk-SK" sz="2400" dirty="0" smtClean="0">
                <a:cs typeface="Arial" charset="0"/>
              </a:rPr>
              <a:t>V zmluvách sú stanovené dôle</a:t>
            </a:r>
            <a:r>
              <a:rPr lang="sk-SK" sz="2400" dirty="0" smtClean="0">
                <a:cs typeface="Arial"/>
              </a:rPr>
              <a:t>ž</a:t>
            </a:r>
            <a:r>
              <a:rPr lang="sk-SK" sz="2400" dirty="0" smtClean="0">
                <a:cs typeface="Arial" charset="0"/>
              </a:rPr>
              <a:t>ité lehoty z hľadiska implementácie projektu;</a:t>
            </a:r>
          </a:p>
          <a:p>
            <a:pPr>
              <a:lnSpc>
                <a:spcPct val="90000"/>
              </a:lnSpc>
            </a:pPr>
            <a:r>
              <a:rPr lang="sk-SK" sz="2400" dirty="0" smtClean="0">
                <a:cs typeface="Arial" charset="0"/>
              </a:rPr>
              <a:t>Pozor!! Dva vzory zmlúv – projekty bez štátnej pomoci/projekty so štátnou pomocou;</a:t>
            </a:r>
            <a:endParaRPr lang="en-US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57338"/>
            <a:ext cx="8229600" cy="1143000"/>
          </a:xfrm>
        </p:spPr>
        <p:txBody>
          <a:bodyPr/>
          <a:lstStyle/>
          <a:p>
            <a:r>
              <a:rPr lang="sk-SK" sz="4000" dirty="0" smtClean="0"/>
              <a:t>Zmluva o poskytnutí finančného príspevku pre projekt </a:t>
            </a:r>
            <a:br>
              <a:rPr lang="sk-SK" sz="4000" dirty="0" smtClean="0"/>
            </a:br>
            <a:r>
              <a:rPr lang="sk-SK" sz="4000" dirty="0" smtClean="0"/>
              <a:t>najdôležitejšie otázky</a:t>
            </a:r>
            <a:r>
              <a:rPr lang="pl-PL" sz="4000" dirty="0" smtClean="0"/>
              <a:t>;</a:t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5"/>
            <a:ext cx="8229600" cy="3201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2 ods. 3 a 4 – uplatňovanie právnych predpisov VP a PP – národných aj Európskeho Spoločenstva </a:t>
            </a:r>
            <a:r>
              <a:rPr lang="pl-PL" sz="2000" dirty="0" smtClean="0">
                <a:cs typeface="Arial" charset="0"/>
              </a:rPr>
              <a:t>(</a:t>
            </a:r>
            <a:r>
              <a:rPr lang="pl-PL" sz="2000" dirty="0" err="1" smtClean="0">
                <a:cs typeface="Arial" charset="0"/>
              </a:rPr>
              <a:t>základné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právne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predpisy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pozri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preambula</a:t>
            </a:r>
            <a:r>
              <a:rPr lang="pl-PL" sz="2000" dirty="0" smtClean="0">
                <a:cs typeface="Arial" charset="0"/>
              </a:rPr>
              <a:t>, </a:t>
            </a:r>
            <a:r>
              <a:rPr lang="pl-PL" sz="2000" dirty="0" err="1" smtClean="0">
                <a:cs typeface="Arial" charset="0"/>
              </a:rPr>
              <a:t>ako</a:t>
            </a:r>
            <a:r>
              <a:rPr lang="pl-PL" sz="2000" dirty="0" smtClean="0">
                <a:cs typeface="Arial" charset="0"/>
              </a:rPr>
              <a:t> aj </a:t>
            </a: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1, ale nie </a:t>
            </a:r>
            <a:r>
              <a:rPr lang="pl-PL" sz="2000" dirty="0" smtClean="0">
                <a:cs typeface="Arial" charset="0"/>
              </a:rPr>
              <a:t>len…)</a:t>
            </a:r>
            <a:r>
              <a:rPr lang="sk-SK" sz="20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3 – rozpočet musí byť v súlade s</a:t>
            </a:r>
            <a:r>
              <a:rPr lang="sk-SK" sz="2000" dirty="0" smtClean="0"/>
              <a:t>o</a:t>
            </a:r>
            <a:r>
              <a:rPr lang="sk-SK" sz="2000" dirty="0" smtClean="0">
                <a:cs typeface="Arial" charset="0"/>
              </a:rPr>
              <a:t> žiadosťou o finančný príspevok a s prílohou č. 1 k žiadosti o FP;</a:t>
            </a: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4 – doba realizácie projektu musí byť v súlade s</a:t>
            </a:r>
            <a:r>
              <a:rPr lang="sk-SK" sz="2000" dirty="0" smtClean="0"/>
              <a:t>o</a:t>
            </a:r>
            <a:r>
              <a:rPr lang="sk-SK" sz="2000" dirty="0" smtClean="0">
                <a:cs typeface="Arial" charset="0"/>
              </a:rPr>
              <a:t> žiadosťou o FP </a:t>
            </a:r>
            <a:r>
              <a:rPr lang="pl-PL" sz="2000" dirty="0" err="1" smtClean="0">
                <a:cs typeface="Arial" charset="0"/>
              </a:rPr>
              <a:t>ako</a:t>
            </a:r>
            <a:r>
              <a:rPr lang="pl-PL" sz="2000" dirty="0" smtClean="0">
                <a:cs typeface="Arial" charset="0"/>
              </a:rPr>
              <a:t> aj v </a:t>
            </a:r>
            <a:r>
              <a:rPr lang="pl-PL" sz="2000" dirty="0" err="1" smtClean="0">
                <a:cs typeface="Arial" charset="0"/>
              </a:rPr>
              <a:t>súlade</a:t>
            </a:r>
            <a:r>
              <a:rPr lang="pl-PL" sz="2000" dirty="0" smtClean="0">
                <a:cs typeface="Arial" charset="0"/>
              </a:rPr>
              <a:t> so </a:t>
            </a:r>
            <a:r>
              <a:rPr lang="pl-PL" sz="2000" dirty="0" err="1" smtClean="0">
                <a:cs typeface="Arial" charset="0"/>
              </a:rPr>
              <a:t>záväzkom</a:t>
            </a:r>
            <a:r>
              <a:rPr lang="pl-PL" sz="2000" dirty="0" smtClean="0">
                <a:cs typeface="Arial" charset="0"/>
              </a:rPr>
              <a:t>, </a:t>
            </a:r>
            <a:r>
              <a:rPr lang="pl-PL" sz="2000" dirty="0" err="1" smtClean="0">
                <a:cs typeface="Arial" charset="0"/>
              </a:rPr>
              <a:t>že</a:t>
            </a:r>
            <a:r>
              <a:rPr lang="pl-PL" sz="2000" dirty="0" smtClean="0">
                <a:cs typeface="Arial" charset="0"/>
              </a:rPr>
              <a:t> je projekt </a:t>
            </a:r>
            <a:r>
              <a:rPr lang="pl-PL" sz="2000" dirty="0" err="1" smtClean="0">
                <a:cs typeface="Arial" charset="0"/>
              </a:rPr>
              <a:t>realizovaný</a:t>
            </a:r>
            <a:r>
              <a:rPr lang="pl-PL" sz="2000" dirty="0" smtClean="0">
                <a:cs typeface="Arial" charset="0"/>
              </a:rPr>
              <a:t> v </a:t>
            </a:r>
            <a:r>
              <a:rPr lang="pl-PL" sz="2000" dirty="0" err="1" smtClean="0">
                <a:cs typeface="Arial" charset="0"/>
              </a:rPr>
              <a:t>súlade</a:t>
            </a:r>
            <a:r>
              <a:rPr lang="pl-PL" sz="2000" dirty="0" smtClean="0">
                <a:cs typeface="Arial" charset="0"/>
              </a:rPr>
              <a:t> s </a:t>
            </a:r>
            <a:r>
              <a:rPr lang="pl-PL" sz="2000" dirty="0" err="1" smtClean="0">
                <a:cs typeface="Arial" charset="0"/>
              </a:rPr>
              <a:t>aktuálnym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vecným</a:t>
            </a:r>
            <a:r>
              <a:rPr lang="pl-PL" sz="2000" dirty="0" smtClean="0">
                <a:cs typeface="Arial" charset="0"/>
              </a:rPr>
              <a:t> a </a:t>
            </a:r>
            <a:r>
              <a:rPr lang="pl-PL" sz="2000" dirty="0" err="1" smtClean="0">
                <a:cs typeface="Arial" charset="0"/>
              </a:rPr>
              <a:t>finančným</a:t>
            </a:r>
            <a:r>
              <a:rPr lang="pl-PL" sz="2000" dirty="0" smtClean="0">
                <a:cs typeface="Arial" charset="0"/>
              </a:rPr>
              <a:t> harmonogramom;</a:t>
            </a:r>
            <a:r>
              <a:rPr lang="sk-SK" sz="20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5 ods.1 – zodpovednosť VP širšie popísaná v § 11;</a:t>
            </a: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5 ods. 5 a 6 odvolanie sa na partnerskú zmluvu;</a:t>
            </a:r>
          </a:p>
          <a:p>
            <a:pPr>
              <a:lnSpc>
                <a:spcPct val="90000"/>
              </a:lnSpc>
            </a:pPr>
            <a:endParaRPr lang="en-US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96975"/>
            <a:ext cx="8229600" cy="1143000"/>
          </a:xfrm>
        </p:spPr>
        <p:txBody>
          <a:bodyPr/>
          <a:lstStyle/>
          <a:p>
            <a:r>
              <a:rPr lang="sk-SK" sz="3200" dirty="0" smtClean="0"/>
              <a:t>Zmluva o poskytnutí FP – najdôležitejšie otázky, pokračovanie</a:t>
            </a:r>
            <a:endParaRPr lang="pl-PL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67235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6 ods. 1. – monitorovacie obdobie</a:t>
            </a:r>
            <a:r>
              <a:rPr lang="sk-SK" sz="2000" dirty="0" smtClean="0"/>
              <a:t>:</a:t>
            </a:r>
            <a:r>
              <a:rPr lang="sk-SK" sz="2000" dirty="0" smtClean="0">
                <a:cs typeface="Arial" charset="0"/>
              </a:rPr>
              <a:t> 3 po sebe nasledujúce mesiace počítané od dátumu podpísania zmluvy o poskytnutí FP;</a:t>
            </a:r>
          </a:p>
          <a:p>
            <a:pPr>
              <a:lnSpc>
                <a:spcPct val="80000"/>
              </a:lnSpc>
            </a:pPr>
            <a:endParaRPr lang="sk-SK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6 ods. 11-15 – zdôraznenie nutnosti dodržiavania národných zásad verejného obstarávania a dôsledky prípadných chýb, potreba monitorovania prípadných čistých príjmov a oprávnenosti DPH (pozor na dobu udržateľnosti projektu</a:t>
            </a:r>
            <a:r>
              <a:rPr lang="sk-SK" sz="2000" dirty="0" smtClean="0"/>
              <a:t>,</a:t>
            </a:r>
            <a:r>
              <a:rPr lang="sk-SK" sz="2000" dirty="0" smtClean="0">
                <a:cs typeface="Arial" charset="0"/>
              </a:rPr>
              <a:t> v Poľsku je možné podať žiadosť na Daňový úrad o vrátenie DPH do 5 rokov po znesení výdavku);</a:t>
            </a:r>
          </a:p>
          <a:p>
            <a:pPr>
              <a:lnSpc>
                <a:spcPct val="80000"/>
              </a:lnSpc>
            </a:pPr>
            <a:endParaRPr lang="sk-SK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7 ods. 3 – prísnejší výpočet úrokov zo súm</a:t>
            </a:r>
            <a:r>
              <a:rPr lang="sk-SK" sz="2000" dirty="0" smtClean="0"/>
              <a:t>, ktoré treba</a:t>
            </a:r>
            <a:r>
              <a:rPr lang="sk-SK" sz="2000" dirty="0" smtClean="0">
                <a:cs typeface="Arial" charset="0"/>
              </a:rPr>
              <a:t> vrát</a:t>
            </a:r>
            <a:r>
              <a:rPr lang="sk-SK" sz="2000" dirty="0" smtClean="0"/>
              <a:t>iť</a:t>
            </a:r>
            <a:r>
              <a:rPr lang="sk-SK" sz="2000" dirty="0" smtClean="0">
                <a:cs typeface="Arial" charset="0"/>
              </a:rPr>
              <a:t>. </a:t>
            </a:r>
            <a:r>
              <a:rPr lang="sk-SK" sz="2000" b="1" dirty="0" smtClean="0">
                <a:cs typeface="Arial" charset="0"/>
              </a:rPr>
              <a:t>Počítame odo dňa prevedenia prostriedkov na účet VP </a:t>
            </a:r>
            <a:r>
              <a:rPr lang="sk-SK" sz="2000" dirty="0" smtClean="0">
                <a:cs typeface="Arial" charset="0"/>
              </a:rPr>
              <a:t>(</a:t>
            </a:r>
            <a:r>
              <a:rPr lang="sk-SK" sz="2000" b="1" dirty="0" smtClean="0">
                <a:cs typeface="Arial" charset="0"/>
              </a:rPr>
              <a:t>nie od dátumu zistenia nezrovnalosti);</a:t>
            </a:r>
            <a:endParaRPr lang="pl-PL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sk-SK" sz="2800" dirty="0" smtClean="0"/>
              <a:t>Zmluva o poskytnutí FP – najdôležitejšie otázky, pokračovanie</a:t>
            </a:r>
            <a:endParaRPr lang="pl-PL" sz="2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3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400" dirty="0" smtClean="0">
                <a:cs typeface="Arial" charset="0"/>
              </a:rPr>
              <a:t>§ 8 kontrola a audit, miesto uchovávania dokumentov</a:t>
            </a:r>
            <a:r>
              <a:rPr lang="pl-PL" sz="24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cs typeface="Arial" charset="0"/>
              </a:rPr>
              <a:t>§</a:t>
            </a:r>
            <a:r>
              <a:rPr lang="pl-PL" sz="2400" dirty="0" smtClean="0">
                <a:cs typeface="Arial" charset="0"/>
              </a:rPr>
              <a:t> 9 povinnosti informácie a propagácie;</a:t>
            </a:r>
            <a:endParaRPr lang="pl-PL" sz="24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sk-SK" sz="2400" dirty="0" smtClean="0">
                <a:cs typeface="Arial" charset="0"/>
              </a:rPr>
              <a:t>§ 11 ods. 1 a 2 povinnosti VP a PP </a:t>
            </a:r>
            <a:r>
              <a:rPr lang="pl-PL" sz="2400" dirty="0" smtClean="0">
                <a:cs typeface="Arial" charset="0"/>
              </a:rPr>
              <a:t>(</a:t>
            </a:r>
            <a:r>
              <a:rPr lang="pl-PL" sz="2400" dirty="0" err="1" smtClean="0">
                <a:cs typeface="Arial" charset="0"/>
              </a:rPr>
              <a:t>vrátane</a:t>
            </a:r>
            <a:r>
              <a:rPr lang="pl-PL" sz="2400" dirty="0" smtClean="0">
                <a:cs typeface="Arial" charset="0"/>
              </a:rPr>
              <a:t> </a:t>
            </a:r>
            <a:r>
              <a:rPr lang="pl-PL" sz="2400" dirty="0" err="1" smtClean="0">
                <a:cs typeface="Arial" charset="0"/>
              </a:rPr>
              <a:t>pravidelného</a:t>
            </a:r>
            <a:r>
              <a:rPr lang="pl-PL" sz="2400" dirty="0" smtClean="0">
                <a:cs typeface="Arial" charset="0"/>
              </a:rPr>
              <a:t> </a:t>
            </a:r>
            <a:r>
              <a:rPr lang="pl-PL" sz="2400" dirty="0" err="1" smtClean="0">
                <a:cs typeface="Arial" charset="0"/>
              </a:rPr>
              <a:t>monitorovania</a:t>
            </a:r>
            <a:r>
              <a:rPr lang="pl-PL" sz="2400" dirty="0" smtClean="0">
                <a:cs typeface="Arial" charset="0"/>
              </a:rPr>
              <a:t> </a:t>
            </a:r>
            <a:r>
              <a:rPr lang="pl-PL" sz="2400" dirty="0" err="1" smtClean="0">
                <a:cs typeface="Arial" charset="0"/>
              </a:rPr>
              <a:t>zo</a:t>
            </a:r>
            <a:r>
              <a:rPr lang="pl-PL" sz="2400" dirty="0" smtClean="0">
                <a:cs typeface="Arial" charset="0"/>
              </a:rPr>
              <a:t> </a:t>
            </a:r>
            <a:r>
              <a:rPr lang="pl-PL" sz="2400" dirty="0" err="1" smtClean="0">
                <a:cs typeface="Arial" charset="0"/>
              </a:rPr>
              <a:t>strany</a:t>
            </a:r>
            <a:r>
              <a:rPr lang="pl-PL" sz="2400" dirty="0" smtClean="0">
                <a:cs typeface="Arial" charset="0"/>
              </a:rPr>
              <a:t> VP </a:t>
            </a:r>
            <a:r>
              <a:rPr lang="pl-PL" sz="2400" dirty="0" err="1" smtClean="0">
                <a:cs typeface="Arial" charset="0"/>
              </a:rPr>
              <a:t>priebehu</a:t>
            </a:r>
            <a:r>
              <a:rPr lang="pl-PL" sz="2400" dirty="0" smtClean="0">
                <a:cs typeface="Arial" charset="0"/>
              </a:rPr>
              <a:t> </a:t>
            </a:r>
            <a:r>
              <a:rPr lang="pl-PL" sz="2400" dirty="0" err="1" smtClean="0">
                <a:cs typeface="Arial" charset="0"/>
              </a:rPr>
              <a:t>implementácie</a:t>
            </a:r>
            <a:r>
              <a:rPr lang="pl-PL" sz="2400" dirty="0" smtClean="0">
                <a:cs typeface="Arial" charset="0"/>
              </a:rPr>
              <a:t> projektu);</a:t>
            </a:r>
          </a:p>
          <a:p>
            <a:pPr>
              <a:lnSpc>
                <a:spcPct val="80000"/>
              </a:lnSpc>
            </a:pPr>
            <a:r>
              <a:rPr lang="sk-SK" sz="2400" dirty="0" smtClean="0">
                <a:cs typeface="Arial" charset="0"/>
              </a:rPr>
              <a:t>§ 11 ods. 1 bod 8 archivovanie dokumentov minimálne do 31.12.2020, avšak § 11 ods. 1 bod 8 archivovanie je kratšie ako 3 roky od dátumu ukončenia </a:t>
            </a:r>
            <a:r>
              <a:rPr lang="sk-SK" sz="2400" b="1" dirty="0" smtClean="0">
                <a:cs typeface="Arial" charset="0"/>
              </a:rPr>
              <a:t>Programu </a:t>
            </a:r>
            <a:r>
              <a:rPr lang="sk-SK" sz="2400" dirty="0" smtClean="0">
                <a:cs typeface="Arial" charset="0"/>
              </a:rPr>
              <a:t>(pozor: doba platnosti partnerskej zmluvy);</a:t>
            </a:r>
          </a:p>
          <a:p>
            <a:pPr>
              <a:lnSpc>
                <a:spcPct val="80000"/>
              </a:lnSpc>
            </a:pPr>
            <a:r>
              <a:rPr lang="sk-SK" sz="2400" dirty="0" smtClean="0">
                <a:cs typeface="Arial" charset="0"/>
              </a:rPr>
              <a:t>§ 11 ods. 3 podmienky prípadného pozastavenia platieb RO</a:t>
            </a:r>
          </a:p>
          <a:p>
            <a:pPr>
              <a:lnSpc>
                <a:spcPct val="80000"/>
              </a:lnSpc>
            </a:pPr>
            <a:endParaRPr lang="pl-PL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sk-SK" sz="2800" dirty="0" smtClean="0"/>
              <a:t>Zmluva o poskytnutí FP – najdôležitejšie otázky, pokračovanie</a:t>
            </a:r>
            <a:endParaRPr lang="pl-PL" sz="2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46419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</a:t>
            </a:r>
            <a:r>
              <a:rPr lang="pl-PL" sz="2000" dirty="0" err="1" smtClean="0">
                <a:cs typeface="Arial" charset="0"/>
              </a:rPr>
              <a:t>zavádzanie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zmien</a:t>
            </a:r>
            <a:r>
              <a:rPr lang="pl-PL" sz="2000" dirty="0" smtClean="0">
                <a:cs typeface="Arial" charset="0"/>
              </a:rPr>
              <a:t> v </a:t>
            </a:r>
            <a:r>
              <a:rPr lang="pl-PL" sz="2000" dirty="0" err="1" smtClean="0">
                <a:cs typeface="Arial" charset="0"/>
              </a:rPr>
              <a:t>projekte</a:t>
            </a:r>
            <a:r>
              <a:rPr lang="pl-PL" sz="20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</a:t>
            </a:r>
            <a:r>
              <a:rPr lang="pl-PL" sz="2000" dirty="0" err="1" smtClean="0">
                <a:cs typeface="Arial" charset="0"/>
              </a:rPr>
              <a:t>ods</a:t>
            </a:r>
            <a:r>
              <a:rPr lang="pl-PL" sz="2000" dirty="0" smtClean="0">
                <a:cs typeface="Arial" charset="0"/>
              </a:rPr>
              <a:t>. 3 </a:t>
            </a:r>
            <a:r>
              <a:rPr lang="pl-PL" sz="2000" dirty="0" err="1" smtClean="0">
                <a:cs typeface="Arial" charset="0"/>
              </a:rPr>
              <a:t>zabezpečenie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udr</a:t>
            </a:r>
            <a:r>
              <a:rPr lang="pl-PL" sz="2000" dirty="0" err="1" smtClean="0">
                <a:latin typeface="Arial"/>
                <a:cs typeface="Arial"/>
              </a:rPr>
              <a:t>ž</a:t>
            </a:r>
            <a:r>
              <a:rPr lang="pl-PL" sz="2000" dirty="0" err="1" smtClean="0">
                <a:cs typeface="Arial" charset="0"/>
              </a:rPr>
              <a:t>ateľnosti</a:t>
            </a:r>
            <a:r>
              <a:rPr lang="pl-PL" sz="2000" dirty="0" smtClean="0">
                <a:cs typeface="Arial" charset="0"/>
              </a:rPr>
              <a:t> v </a:t>
            </a:r>
            <a:r>
              <a:rPr lang="pl-PL" sz="2000" dirty="0" err="1" smtClean="0">
                <a:cs typeface="Arial" charset="0"/>
              </a:rPr>
              <a:t>lehote</a:t>
            </a:r>
            <a:r>
              <a:rPr lang="pl-PL" sz="2000" dirty="0" smtClean="0">
                <a:cs typeface="Arial" charset="0"/>
              </a:rPr>
              <a:t> 5 </a:t>
            </a:r>
            <a:r>
              <a:rPr lang="pl-PL" sz="2000" dirty="0" err="1" smtClean="0">
                <a:cs typeface="Arial" charset="0"/>
              </a:rPr>
              <a:t>rokov</a:t>
            </a:r>
            <a:r>
              <a:rPr lang="pl-PL" sz="2000" dirty="0" smtClean="0">
                <a:cs typeface="Arial" charset="0"/>
              </a:rPr>
              <a:t> od </a:t>
            </a:r>
            <a:r>
              <a:rPr lang="pl-PL" sz="2000" dirty="0" err="1" smtClean="0">
                <a:cs typeface="Arial" charset="0"/>
              </a:rPr>
              <a:t>ukončenia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celého</a:t>
            </a:r>
            <a:r>
              <a:rPr lang="pl-PL" sz="2000" dirty="0" smtClean="0">
                <a:cs typeface="Arial" charset="0"/>
              </a:rPr>
              <a:t> projektu (</a:t>
            </a:r>
            <a:r>
              <a:rPr lang="pl-PL" sz="2000" dirty="0" err="1" smtClean="0">
                <a:cs typeface="Arial" charset="0"/>
              </a:rPr>
              <a:t>dátum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ukončenia</a:t>
            </a:r>
            <a:r>
              <a:rPr lang="pl-PL" sz="2000" dirty="0" smtClean="0">
                <a:cs typeface="Arial" charset="0"/>
              </a:rPr>
              <a:t> projektu to je </a:t>
            </a:r>
            <a:r>
              <a:rPr lang="pl-PL" sz="2000" dirty="0" err="1" smtClean="0">
                <a:cs typeface="Arial" charset="0"/>
              </a:rPr>
              <a:t>dátum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vyplatenia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poslednej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refundácie</a:t>
            </a:r>
            <a:r>
              <a:rPr lang="pl-PL" sz="2000" dirty="0" smtClean="0">
                <a:cs typeface="Arial" charset="0"/>
              </a:rPr>
              <a:t> z ERDF);;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12 </a:t>
            </a:r>
            <a:r>
              <a:rPr lang="pl-PL" sz="2000" dirty="0" err="1" smtClean="0">
                <a:cs typeface="Arial" charset="0"/>
              </a:rPr>
              <a:t>ods</a:t>
            </a:r>
            <a:r>
              <a:rPr lang="pl-PL" sz="2000" dirty="0" smtClean="0">
                <a:cs typeface="Arial" charset="0"/>
              </a:rPr>
              <a:t>. 4 – </a:t>
            </a:r>
            <a:r>
              <a:rPr lang="pl-PL" sz="2000" dirty="0" err="1" smtClean="0">
                <a:cs typeface="Arial" charset="0"/>
              </a:rPr>
              <a:t>postup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pri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zavádzaní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zmien</a:t>
            </a:r>
            <a:r>
              <a:rPr lang="pl-PL" sz="20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cs typeface="Arial" charset="0"/>
              </a:rPr>
              <a:t>§</a:t>
            </a:r>
            <a:r>
              <a:rPr lang="pl-PL" sz="2000" dirty="0" smtClean="0">
                <a:cs typeface="Arial" charset="0"/>
              </a:rPr>
              <a:t> 13 </a:t>
            </a:r>
            <a:r>
              <a:rPr lang="pl-PL" sz="2000" dirty="0" err="1" smtClean="0">
                <a:cs typeface="Arial" charset="0"/>
              </a:rPr>
              <a:t>ods</a:t>
            </a:r>
            <a:r>
              <a:rPr lang="pl-PL" sz="2000" dirty="0" smtClean="0">
                <a:cs typeface="Arial" charset="0"/>
              </a:rPr>
              <a:t>. 1 podmienky zrušenia zmluvy o poskytnutí finančného príspevku na projekt (</a:t>
            </a:r>
            <a:r>
              <a:rPr lang="pl-PL" sz="2000" dirty="0" err="1" smtClean="0">
                <a:cs typeface="Arial" charset="0"/>
              </a:rPr>
              <a:t>vrátane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falošných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deklarácií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pri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žiadaní</a:t>
            </a:r>
            <a:r>
              <a:rPr lang="pl-PL" sz="2000" dirty="0" smtClean="0">
                <a:cs typeface="Arial" charset="0"/>
              </a:rPr>
              <a:t> o FP, </a:t>
            </a:r>
            <a:r>
              <a:rPr lang="pl-PL" sz="2000" dirty="0" err="1" smtClean="0">
                <a:cs typeface="Arial" charset="0"/>
              </a:rPr>
              <a:t>nedodržiavania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procedúr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uvedených</a:t>
            </a:r>
            <a:r>
              <a:rPr lang="pl-PL" sz="2000" dirty="0" smtClean="0">
                <a:cs typeface="Arial" charset="0"/>
              </a:rPr>
              <a:t> v </a:t>
            </a:r>
            <a:r>
              <a:rPr lang="pl-PL" sz="2000" dirty="0" err="1" smtClean="0">
                <a:cs typeface="Arial" charset="0"/>
              </a:rPr>
              <a:t>zmluve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alebo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národných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predpisoch</a:t>
            </a:r>
            <a:r>
              <a:rPr lang="pl-PL" sz="2000" dirty="0" smtClean="0">
                <a:cs typeface="Arial" charset="0"/>
              </a:rPr>
              <a:t> a </a:t>
            </a:r>
            <a:r>
              <a:rPr lang="pl-PL" sz="2000" dirty="0" err="1" smtClean="0">
                <a:cs typeface="Arial" charset="0"/>
              </a:rPr>
              <a:t>predpisoch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Európskeho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Spoločenstva</a:t>
            </a:r>
            <a:r>
              <a:rPr lang="pl-PL" sz="2000" dirty="0" smtClean="0">
                <a:cs typeface="Arial" charset="0"/>
              </a:rPr>
              <a:t>, </a:t>
            </a:r>
            <a:r>
              <a:rPr lang="pl-PL" sz="2000" dirty="0" err="1" smtClean="0">
                <a:cs typeface="Arial" charset="0"/>
              </a:rPr>
              <a:t>vydávania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poskytnutého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finančného</a:t>
            </a:r>
            <a:r>
              <a:rPr lang="pl-PL" sz="2000" dirty="0" smtClean="0">
                <a:cs typeface="Arial" charset="0"/>
              </a:rPr>
              <a:t> </a:t>
            </a:r>
            <a:r>
              <a:rPr lang="pl-PL" sz="2000" dirty="0" err="1" smtClean="0">
                <a:cs typeface="Arial" charset="0"/>
              </a:rPr>
              <a:t>príspevku</a:t>
            </a:r>
            <a:r>
              <a:rPr lang="pl-PL" sz="2000" dirty="0" smtClean="0">
                <a:cs typeface="Arial" charset="0"/>
              </a:rPr>
              <a:t>, </a:t>
            </a:r>
            <a:r>
              <a:rPr lang="pl-PL" sz="2000" dirty="0" err="1" smtClean="0">
                <a:cs typeface="Arial" charset="0"/>
              </a:rPr>
              <a:t>ktoré</a:t>
            </a:r>
            <a:r>
              <a:rPr lang="pl-PL" sz="2000" dirty="0" smtClean="0">
                <a:cs typeface="Arial" charset="0"/>
              </a:rPr>
              <a:t> nie je v </a:t>
            </a:r>
            <a:r>
              <a:rPr lang="pl-PL" sz="2000" dirty="0" err="1" smtClean="0">
                <a:cs typeface="Arial" charset="0"/>
              </a:rPr>
              <a:t>súlade</a:t>
            </a:r>
            <a:r>
              <a:rPr lang="pl-PL" sz="2000" dirty="0" smtClean="0">
                <a:cs typeface="Arial" charset="0"/>
              </a:rPr>
              <a:t> s </a:t>
            </a:r>
            <a:r>
              <a:rPr lang="pl-PL" sz="2000" dirty="0" err="1" smtClean="0">
                <a:cs typeface="Arial" charset="0"/>
              </a:rPr>
              <a:t>určením</a:t>
            </a:r>
            <a:r>
              <a:rPr lang="pl-PL" sz="2000" dirty="0" smtClean="0">
                <a:cs typeface="Arial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pl-PL" sz="20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sk-SK" sz="2000" dirty="0" smtClean="0">
                <a:cs typeface="Arial" charset="0"/>
              </a:rPr>
              <a:t>§ 13 ods. 5 upozornenie o povinnosti VP predložiť záverečnú monitorovaciu správu bez ohľadu na to, či projekt bol alebo nebol zrealizovaný</a:t>
            </a:r>
            <a:endParaRPr lang="sk-SK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229600" cy="1143000"/>
          </a:xfrm>
        </p:spPr>
        <p:txBody>
          <a:bodyPr/>
          <a:lstStyle/>
          <a:p>
            <a:r>
              <a:rPr lang="sk-SK" sz="2400" dirty="0" smtClean="0">
                <a:solidFill>
                  <a:schemeClr val="tx1"/>
                </a:solidFill>
              </a:rPr>
              <a:t>Zmluva o poskytnutí finančného príspevku so štátnou pomocou – najdôležitejšie dodatočné ustanovenia</a:t>
            </a:r>
            <a:endParaRPr lang="sk-SK" sz="2400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7522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 </a:t>
            </a:r>
            <a:r>
              <a:rPr lang="pl-PL" sz="1800" dirty="0" err="1" smtClean="0">
                <a:cs typeface="Arial" charset="0"/>
              </a:rPr>
              <a:t>definície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, </a:t>
            </a:r>
            <a:r>
              <a:rPr lang="pl-PL" sz="1800" dirty="0" err="1" smtClean="0">
                <a:cs typeface="Arial" charset="0"/>
              </a:rPr>
              <a:t>regionálnej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investičnej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, programu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sk-SK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11 </a:t>
            </a:r>
            <a:r>
              <a:rPr lang="pl-PL" sz="1800" dirty="0" err="1" smtClean="0">
                <a:cs typeface="Arial" charset="0"/>
              </a:rPr>
              <a:t>ods</a:t>
            </a:r>
            <a:r>
              <a:rPr lang="pl-PL" sz="1800" dirty="0" smtClean="0">
                <a:cs typeface="Arial" charset="0"/>
              </a:rPr>
              <a:t>. 1 bod 10 </a:t>
            </a:r>
            <a:r>
              <a:rPr lang="pl-PL" sz="1800" dirty="0" err="1" smtClean="0">
                <a:cs typeface="Arial" charset="0"/>
              </a:rPr>
              <a:t>povinnosť</a:t>
            </a:r>
            <a:r>
              <a:rPr lang="pl-PL" sz="1800" dirty="0" smtClean="0">
                <a:cs typeface="Arial" charset="0"/>
              </a:rPr>
              <a:t> VP </a:t>
            </a:r>
            <a:r>
              <a:rPr lang="pl-PL" sz="1800" dirty="0" err="1" smtClean="0">
                <a:cs typeface="Arial" charset="0"/>
              </a:rPr>
              <a:t>uschov</a:t>
            </a:r>
            <a:r>
              <a:rPr lang="sk-SK" sz="1800" dirty="0" err="1" smtClean="0">
                <a:cs typeface="Arial" charset="0"/>
              </a:rPr>
              <a:t>ávať</a:t>
            </a:r>
            <a:r>
              <a:rPr lang="sk-SK" sz="1800" dirty="0" smtClean="0">
                <a:cs typeface="Arial" charset="0"/>
              </a:rPr>
              <a:t> dokumenty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týkajúce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sa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poskytnutej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regionálnej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investičnej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alebo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počas</a:t>
            </a:r>
            <a:r>
              <a:rPr lang="pl-PL" sz="1800" dirty="0" smtClean="0">
                <a:cs typeface="Arial" charset="0"/>
              </a:rPr>
              <a:t> 10 </a:t>
            </a:r>
            <a:r>
              <a:rPr lang="pl-PL" sz="1800" dirty="0" err="1" smtClean="0">
                <a:cs typeface="Arial" charset="0"/>
              </a:rPr>
              <a:t>rokov</a:t>
            </a:r>
            <a:r>
              <a:rPr lang="pl-PL" sz="1800" dirty="0" smtClean="0">
                <a:cs typeface="Arial" charset="0"/>
              </a:rPr>
              <a:t> od </a:t>
            </a:r>
            <a:r>
              <a:rPr lang="pl-PL" sz="1800" dirty="0" err="1" smtClean="0">
                <a:cs typeface="Arial" charset="0"/>
              </a:rPr>
              <a:t>dátumu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vyplatenia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poslednej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refundácie</a:t>
            </a:r>
            <a:r>
              <a:rPr lang="pl-PL" sz="1800" dirty="0" smtClean="0">
                <a:cs typeface="Arial" charset="0"/>
              </a:rPr>
              <a:t> z ERDF;</a:t>
            </a:r>
          </a:p>
          <a:p>
            <a:pPr>
              <a:lnSpc>
                <a:spcPct val="80000"/>
              </a:lnSpc>
            </a:pPr>
            <a:endParaRPr lang="pl-PL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11 </a:t>
            </a:r>
            <a:r>
              <a:rPr lang="pl-PL" sz="1800" dirty="0" err="1" smtClean="0">
                <a:cs typeface="Arial" charset="0"/>
              </a:rPr>
              <a:t>ods</a:t>
            </a:r>
            <a:r>
              <a:rPr lang="pl-PL" sz="1800" dirty="0" smtClean="0">
                <a:cs typeface="Arial" charset="0"/>
              </a:rPr>
              <a:t>. 2 bod 7 </a:t>
            </a:r>
            <a:r>
              <a:rPr lang="pl-PL" sz="1800" dirty="0" err="1" smtClean="0">
                <a:cs typeface="Arial" charset="0"/>
              </a:rPr>
              <a:t>povinnosť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odosielania</a:t>
            </a:r>
            <a:r>
              <a:rPr lang="pl-PL" sz="1800" dirty="0" smtClean="0">
                <a:cs typeface="Arial" charset="0"/>
              </a:rPr>
              <a:t> do RO, </a:t>
            </a:r>
            <a:r>
              <a:rPr lang="pl-PL" sz="1800" dirty="0" err="1" smtClean="0">
                <a:cs typeface="Arial" charset="0"/>
              </a:rPr>
              <a:t>prostredníctvom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príslušného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národného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kontrolóra</a:t>
            </a:r>
            <a:r>
              <a:rPr lang="pl-PL" sz="1800" dirty="0" smtClean="0">
                <a:cs typeface="Arial" charset="0"/>
              </a:rPr>
              <a:t>, </a:t>
            </a:r>
            <a:r>
              <a:rPr lang="pl-PL" sz="1800" dirty="0" err="1" smtClean="0">
                <a:cs typeface="Arial" charset="0"/>
              </a:rPr>
              <a:t>každý</a:t>
            </a:r>
            <a:r>
              <a:rPr lang="pl-PL" sz="1800" dirty="0" smtClean="0">
                <a:cs typeface="Arial" charset="0"/>
              </a:rPr>
              <a:t> rok </a:t>
            </a:r>
            <a:r>
              <a:rPr lang="pl-PL" sz="1800" dirty="0" err="1" smtClean="0">
                <a:cs typeface="Arial" charset="0"/>
              </a:rPr>
              <a:t>počas</a:t>
            </a:r>
            <a:r>
              <a:rPr lang="pl-PL" sz="1800" dirty="0" smtClean="0">
                <a:cs typeface="Arial" charset="0"/>
              </a:rPr>
              <a:t> 10 </a:t>
            </a:r>
            <a:r>
              <a:rPr lang="pl-PL" sz="1800" dirty="0" err="1" smtClean="0">
                <a:cs typeface="Arial" charset="0"/>
              </a:rPr>
              <a:t>rokov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počítajúc</a:t>
            </a:r>
            <a:r>
              <a:rPr lang="pl-PL" sz="1800" dirty="0" smtClean="0">
                <a:cs typeface="Arial" charset="0"/>
              </a:rPr>
              <a:t> odo </a:t>
            </a:r>
            <a:r>
              <a:rPr lang="pl-PL" sz="1800" dirty="0" err="1" smtClean="0">
                <a:cs typeface="Arial" charset="0"/>
              </a:rPr>
              <a:t>dňa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uzatvorenia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zmluvy</a:t>
            </a:r>
            <a:r>
              <a:rPr lang="pl-PL" sz="1800" dirty="0" smtClean="0">
                <a:cs typeface="Arial" charset="0"/>
              </a:rPr>
              <a:t> o </a:t>
            </a:r>
            <a:r>
              <a:rPr lang="pl-PL" sz="1800" dirty="0" err="1" smtClean="0">
                <a:cs typeface="Arial" charset="0"/>
              </a:rPr>
              <a:t>poskytnutí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finančného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príspevku</a:t>
            </a:r>
            <a:r>
              <a:rPr lang="pl-PL" sz="1800" dirty="0" smtClean="0">
                <a:cs typeface="Arial" charset="0"/>
              </a:rPr>
              <a:t>, v </a:t>
            </a:r>
            <a:r>
              <a:rPr lang="pl-PL" sz="1800" dirty="0" err="1" smtClean="0">
                <a:cs typeface="Arial" charset="0"/>
              </a:rPr>
              <a:t>prípade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využívania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regionálnej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investičnej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alebo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, </a:t>
            </a:r>
            <a:r>
              <a:rPr lang="pl-PL" sz="1800" dirty="0" err="1" smtClean="0">
                <a:cs typeface="Arial" charset="0"/>
              </a:rPr>
              <a:t>zo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strany</a:t>
            </a:r>
            <a:r>
              <a:rPr lang="pl-PL" sz="1800" dirty="0" smtClean="0">
                <a:cs typeface="Arial" charset="0"/>
              </a:rPr>
              <a:t> VP </a:t>
            </a:r>
            <a:r>
              <a:rPr lang="pl-PL" sz="1800" dirty="0" err="1" smtClean="0">
                <a:cs typeface="Arial" charset="0"/>
              </a:rPr>
              <a:t>vo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vlastnom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mene</a:t>
            </a:r>
            <a:r>
              <a:rPr lang="pl-PL" sz="1800" dirty="0" smtClean="0">
                <a:cs typeface="Arial" charset="0"/>
              </a:rPr>
              <a:t>, </a:t>
            </a:r>
            <a:r>
              <a:rPr lang="pl-PL" sz="1800" dirty="0" err="1" smtClean="0">
                <a:cs typeface="Arial" charset="0"/>
              </a:rPr>
              <a:t>ako</a:t>
            </a:r>
            <a:r>
              <a:rPr lang="pl-PL" sz="1800" dirty="0" smtClean="0">
                <a:cs typeface="Arial" charset="0"/>
              </a:rPr>
              <a:t> aj v </a:t>
            </a:r>
            <a:r>
              <a:rPr lang="pl-PL" sz="1800" dirty="0" err="1" smtClean="0">
                <a:cs typeface="Arial" charset="0"/>
              </a:rPr>
              <a:t>mene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zvyšných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partnerov</a:t>
            </a:r>
            <a:r>
              <a:rPr lang="pl-PL" sz="1800" dirty="0" smtClean="0">
                <a:cs typeface="Arial" charset="0"/>
              </a:rPr>
              <a:t>, </a:t>
            </a:r>
            <a:r>
              <a:rPr lang="pl-PL" sz="1800" dirty="0" err="1" smtClean="0">
                <a:cs typeface="Arial" charset="0"/>
              </a:rPr>
              <a:t>vyhlásení</a:t>
            </a:r>
            <a:r>
              <a:rPr lang="pl-PL" sz="1800" dirty="0" smtClean="0">
                <a:cs typeface="Arial" charset="0"/>
              </a:rPr>
              <a:t> o </a:t>
            </a:r>
            <a:r>
              <a:rPr lang="pl-PL" sz="1800" dirty="0" err="1" smtClean="0">
                <a:cs typeface="Arial" charset="0"/>
              </a:rPr>
              <a:t>využití</a:t>
            </a:r>
            <a:r>
              <a:rPr lang="pl-PL" sz="1800" dirty="0" smtClean="0">
                <a:cs typeface="Arial" charset="0"/>
              </a:rPr>
              <a:t> projektu v </a:t>
            </a:r>
            <a:r>
              <a:rPr lang="pl-PL" sz="1800" dirty="0" err="1" smtClean="0">
                <a:cs typeface="Arial" charset="0"/>
              </a:rPr>
              <a:t>súlade</a:t>
            </a:r>
            <a:r>
              <a:rPr lang="pl-PL" sz="1800" dirty="0" smtClean="0">
                <a:cs typeface="Arial" charset="0"/>
              </a:rPr>
              <a:t> s </a:t>
            </a:r>
            <a:r>
              <a:rPr lang="pl-PL" sz="1800" dirty="0" err="1" smtClean="0">
                <a:cs typeface="Arial" charset="0"/>
              </a:rPr>
              <a:t>národnými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predpismi</a:t>
            </a:r>
            <a:r>
              <a:rPr lang="pl-PL" sz="1800" dirty="0" smtClean="0">
                <a:cs typeface="Arial" charset="0"/>
              </a:rPr>
              <a:t> a </a:t>
            </a:r>
            <a:r>
              <a:rPr lang="pl-PL" sz="1800" dirty="0" err="1" smtClean="0">
                <a:cs typeface="Arial" charset="0"/>
              </a:rPr>
              <a:t>predpismi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Európskeho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Spoločenstva</a:t>
            </a:r>
            <a:r>
              <a:rPr lang="pl-PL" sz="1800" dirty="0" smtClean="0">
                <a:cs typeface="Arial" charset="0"/>
              </a:rPr>
              <a:t> v </a:t>
            </a:r>
            <a:r>
              <a:rPr lang="pl-PL" sz="1800" dirty="0" err="1" smtClean="0">
                <a:cs typeface="Arial" charset="0"/>
              </a:rPr>
              <a:t>oblasti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štátnej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a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de </a:t>
            </a:r>
            <a:r>
              <a:rPr lang="pl-PL" sz="1800" dirty="0" err="1" smtClean="0">
                <a:cs typeface="Arial" charset="0"/>
              </a:rPr>
              <a:t>mnimis</a:t>
            </a:r>
            <a:r>
              <a:rPr lang="pl-PL" sz="1800" dirty="0" smtClean="0">
                <a:cs typeface="Arial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pl-PL" sz="18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§</a:t>
            </a:r>
            <a:r>
              <a:rPr lang="pl-PL" sz="1800" dirty="0" smtClean="0">
                <a:cs typeface="Arial" charset="0"/>
              </a:rPr>
              <a:t> 12 </a:t>
            </a:r>
            <a:r>
              <a:rPr lang="pl-PL" sz="1800" dirty="0" err="1" smtClean="0">
                <a:cs typeface="Arial" charset="0"/>
              </a:rPr>
              <a:t>ods</a:t>
            </a:r>
            <a:r>
              <a:rPr lang="pl-PL" sz="1800" dirty="0" smtClean="0">
                <a:cs typeface="Arial" charset="0"/>
              </a:rPr>
              <a:t>. 8 </a:t>
            </a:r>
            <a:r>
              <a:rPr lang="pl-PL" sz="1800" dirty="0" err="1" smtClean="0">
                <a:cs typeface="Arial" charset="0"/>
              </a:rPr>
              <a:t>zmeny</a:t>
            </a:r>
            <a:r>
              <a:rPr lang="pl-PL" sz="1800" dirty="0" smtClean="0">
                <a:cs typeface="Arial" charset="0"/>
              </a:rPr>
              <a:t> v </a:t>
            </a:r>
            <a:r>
              <a:rPr lang="pl-PL" sz="1800" dirty="0" err="1" smtClean="0">
                <a:cs typeface="Arial" charset="0"/>
              </a:rPr>
              <a:t>rozpočtoch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partnerov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zahrnutých</a:t>
            </a:r>
            <a:r>
              <a:rPr lang="pl-PL" sz="1800" dirty="0" smtClean="0">
                <a:cs typeface="Arial" charset="0"/>
              </a:rPr>
              <a:t> do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de </a:t>
            </a:r>
            <a:r>
              <a:rPr lang="pl-PL" sz="1800" dirty="0" err="1" smtClean="0">
                <a:cs typeface="Arial" charset="0"/>
              </a:rPr>
              <a:t>minimis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alebo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regionálnej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investičnej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musia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byť</a:t>
            </a:r>
            <a:r>
              <a:rPr lang="pl-PL" sz="1800" dirty="0" smtClean="0">
                <a:cs typeface="Arial" charset="0"/>
              </a:rPr>
              <a:t> v </a:t>
            </a:r>
            <a:r>
              <a:rPr lang="pl-PL" sz="1800" dirty="0" err="1" smtClean="0">
                <a:cs typeface="Arial" charset="0"/>
              </a:rPr>
              <a:t>súlade</a:t>
            </a:r>
            <a:r>
              <a:rPr lang="pl-PL" sz="1800" dirty="0" smtClean="0">
                <a:cs typeface="Arial" charset="0"/>
              </a:rPr>
              <a:t> s </a:t>
            </a:r>
            <a:r>
              <a:rPr lang="pl-PL" sz="1800" dirty="0" err="1" smtClean="0">
                <a:cs typeface="Arial" charset="0"/>
              </a:rPr>
              <a:t>podmienkami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určenými</a:t>
            </a:r>
            <a:r>
              <a:rPr lang="pl-PL" sz="1800" dirty="0" smtClean="0">
                <a:cs typeface="Arial" charset="0"/>
              </a:rPr>
              <a:t> v </a:t>
            </a:r>
            <a:r>
              <a:rPr lang="pl-PL" sz="1800" dirty="0" err="1" smtClean="0">
                <a:cs typeface="Arial" charset="0"/>
              </a:rPr>
              <a:t>programe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 a </a:t>
            </a:r>
            <a:r>
              <a:rPr lang="pl-PL" sz="1800" dirty="0" err="1" smtClean="0">
                <a:cs typeface="Arial" charset="0"/>
              </a:rPr>
              <a:t>nemôžu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viesť</a:t>
            </a:r>
            <a:r>
              <a:rPr lang="pl-PL" sz="1800" dirty="0" smtClean="0">
                <a:cs typeface="Arial" charset="0"/>
              </a:rPr>
              <a:t> k </a:t>
            </a:r>
            <a:r>
              <a:rPr lang="pl-PL" sz="1800" dirty="0" err="1" smtClean="0">
                <a:cs typeface="Arial" charset="0"/>
              </a:rPr>
              <a:t>zvýšeniu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hodnoty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poskytnutej</a:t>
            </a:r>
            <a:r>
              <a:rPr lang="pl-PL" sz="1800" dirty="0" smtClean="0">
                <a:cs typeface="Arial" charset="0"/>
              </a:rPr>
              <a:t> </a:t>
            </a:r>
            <a:r>
              <a:rPr lang="pl-PL" sz="1800" dirty="0" err="1" smtClean="0">
                <a:cs typeface="Arial" charset="0"/>
              </a:rPr>
              <a:t>pomoci</a:t>
            </a:r>
            <a:r>
              <a:rPr lang="pl-PL" sz="1800" dirty="0" smtClean="0">
                <a:cs typeface="Arial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/>
          <a:lstStyle/>
          <a:p>
            <a:r>
              <a:rPr lang="sk-SK" dirty="0" smtClean="0"/>
              <a:t>Partnerská zmluva – dodatočne</a:t>
            </a:r>
            <a:endParaRPr lang="pl-PL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9598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800" dirty="0" smtClean="0">
                <a:solidFill>
                  <a:srgbClr val="000000"/>
                </a:solidFill>
              </a:rPr>
              <a:t>Vzor je zverejnený na stránkach programu</a:t>
            </a:r>
            <a:r>
              <a:rPr lang="sk-SK" sz="2800" dirty="0" smtClean="0"/>
              <a:t> obsahuje nevyhnutné minimálne požiadavky, ktoré sa NESMÚ </a:t>
            </a:r>
            <a:r>
              <a:rPr lang="sk-SK" sz="2800" dirty="0" smtClean="0"/>
              <a:t>UPRAVOVAŤ </a:t>
            </a:r>
            <a:endParaRPr lang="sk-SK" sz="2800" dirty="0" smtClean="0"/>
          </a:p>
          <a:p>
            <a:pPr>
              <a:lnSpc>
                <a:spcPct val="80000"/>
              </a:lnSpc>
            </a:pPr>
            <a:r>
              <a:rPr lang="sk-SK" sz="2800" dirty="0" smtClean="0"/>
              <a:t>Partnerská zmluva by mala byť uzatvorená </a:t>
            </a:r>
            <a:r>
              <a:rPr lang="sk-SK" sz="2800" b="1" dirty="0" smtClean="0"/>
              <a:t>pred</a:t>
            </a:r>
            <a:r>
              <a:rPr lang="sk-SK" sz="2800" dirty="0" smtClean="0"/>
              <a:t> podpísaním  zmluvy o poskytnutí finančného príspekvu</a:t>
            </a:r>
            <a:r>
              <a:rPr lang="pl-PL" sz="2800" dirty="0" smtClean="0"/>
              <a:t>;</a:t>
            </a:r>
            <a:endParaRPr lang="pl-PL" sz="2800" dirty="0"/>
          </a:p>
          <a:p>
            <a:pPr>
              <a:lnSpc>
                <a:spcPct val="80000"/>
              </a:lnSpc>
            </a:pPr>
            <a:r>
              <a:rPr lang="sk-SK" sz="2800" dirty="0" smtClean="0"/>
              <a:t>Kópia overená s originálom bude zaslaná do STS  spolu s ostatn</a:t>
            </a:r>
            <a:r>
              <a:rPr lang="sk-SK" sz="2800" dirty="0" smtClean="0">
                <a:latin typeface="Arial"/>
                <a:cs typeface="Arial"/>
              </a:rPr>
              <a:t>ý</a:t>
            </a:r>
            <a:r>
              <a:rPr lang="sk-SK" sz="2800" dirty="0" smtClean="0"/>
              <a:t>mi dokumentmi po</a:t>
            </a:r>
            <a:r>
              <a:rPr lang="sk-SK" sz="2800" dirty="0" smtClean="0">
                <a:latin typeface="Arial"/>
                <a:cs typeface="Arial"/>
              </a:rPr>
              <a:t>ž</a:t>
            </a:r>
            <a:r>
              <a:rPr lang="sk-SK" sz="2800" dirty="0" smtClean="0"/>
              <a:t>adovan</a:t>
            </a:r>
            <a:r>
              <a:rPr lang="sk-SK" sz="2800" dirty="0" smtClean="0">
                <a:latin typeface="Arial"/>
                <a:cs typeface="Arial"/>
              </a:rPr>
              <a:t>ý</a:t>
            </a:r>
            <a:r>
              <a:rPr lang="sk-SK" sz="2800" dirty="0" smtClean="0"/>
              <a:t>mi k vyhotoveniu zmluvy o FP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565</Words>
  <Application>Microsoft Office PowerPoint</Application>
  <PresentationFormat>Prezentácia na obrazovke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Projekt domyślny</vt:lpstr>
      <vt:lpstr>Snímka 1</vt:lpstr>
      <vt:lpstr>Zmluvy o poskytnutí finančného príspevku, partnerské zmluvy. Čomu je potrebné venovať osobitnú pozornosť </vt:lpstr>
      <vt:lpstr>Pred podpisom si prečítajte !!!</vt:lpstr>
      <vt:lpstr>Zmluva o poskytnutí finančného príspevku pre projekt  najdôležitejšie otázky; </vt:lpstr>
      <vt:lpstr>Zmluva o poskytnutí FP – najdôležitejšie otázky, pokračovanie</vt:lpstr>
      <vt:lpstr>Zmluva o poskytnutí FP – najdôležitejšie otázky, pokračovanie</vt:lpstr>
      <vt:lpstr>Zmluva o poskytnutí FP – najdôležitejšie otázky, pokračovanie</vt:lpstr>
      <vt:lpstr>Zmluva o poskytnutí finančného príspevku so štátnou pomocou – najdôležitejšie dodatočné ustanovenia</vt:lpstr>
      <vt:lpstr>Partnerská zmluva – dodatočne</vt:lpstr>
      <vt:lpstr>Najdôležitejšie ustanovenia okrem tých, ktoré vyplývajú zo zmluvy o poskytnutí FP;;</vt:lpstr>
      <vt:lpstr>Najdôležitejšie ustanovenia okrem tých, ktoré vyplývajú zo zmluvy o poskytnutí FP;</vt:lpstr>
      <vt:lpstr>Snímka 12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Umowy o dofinansowanie projektów, umowy partnerskie - najistotniejsze postanowienia</dc:title>
  <dc:creator>PLSK</dc:creator>
  <cp:lastModifiedBy>Martina_Galisova</cp:lastModifiedBy>
  <cp:revision>35</cp:revision>
  <dcterms:created xsi:type="dcterms:W3CDTF">2009-09-15T11:44:38Z</dcterms:created>
  <dcterms:modified xsi:type="dcterms:W3CDTF">2014-04-22T15:29:35Z</dcterms:modified>
</cp:coreProperties>
</file>